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66" r:id="rId2"/>
    <p:sldId id="353" r:id="rId3"/>
    <p:sldId id="299" r:id="rId4"/>
    <p:sldId id="308" r:id="rId5"/>
    <p:sldId id="313" r:id="rId6"/>
    <p:sldId id="315" r:id="rId7"/>
    <p:sldId id="316" r:id="rId8"/>
    <p:sldId id="317" r:id="rId9"/>
    <p:sldId id="314" r:id="rId10"/>
    <p:sldId id="309" r:id="rId11"/>
    <p:sldId id="320" r:id="rId12"/>
    <p:sldId id="368" r:id="rId13"/>
    <p:sldId id="322" r:id="rId14"/>
    <p:sldId id="324" r:id="rId15"/>
    <p:sldId id="323" r:id="rId16"/>
    <p:sldId id="369" r:id="rId17"/>
    <p:sldId id="326" r:id="rId18"/>
    <p:sldId id="325" r:id="rId19"/>
    <p:sldId id="318" r:id="rId20"/>
    <p:sldId id="311"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28" r:id="rId35"/>
    <p:sldId id="312" r:id="rId36"/>
    <p:sldId id="367" r:id="rId37"/>
    <p:sldId id="300" r:id="rId38"/>
    <p:sldId id="302" r:id="rId39"/>
    <p:sldId id="366" r:id="rId40"/>
    <p:sldId id="301" r:id="rId41"/>
    <p:sldId id="303" r:id="rId42"/>
    <p:sldId id="304" r:id="rId43"/>
    <p:sldId id="305" r:id="rId44"/>
    <p:sldId id="306" r:id="rId45"/>
    <p:sldId id="354" r:id="rId46"/>
    <p:sldId id="356" r:id="rId47"/>
    <p:sldId id="357" r:id="rId48"/>
    <p:sldId id="358" r:id="rId49"/>
    <p:sldId id="359" r:id="rId50"/>
    <p:sldId id="360" r:id="rId51"/>
    <p:sldId id="361" r:id="rId52"/>
    <p:sldId id="362" r:id="rId53"/>
    <p:sldId id="363" r:id="rId54"/>
    <p:sldId id="364" r:id="rId55"/>
    <p:sldId id="365" r:id="rId56"/>
    <p:sldId id="355" r:id="rId57"/>
    <p:sldId id="342" r:id="rId58"/>
    <p:sldId id="343" r:id="rId59"/>
    <p:sldId id="344" r:id="rId60"/>
    <p:sldId id="350" r:id="rId61"/>
    <p:sldId id="351" r:id="rId62"/>
    <p:sldId id="352" r:id="rId63"/>
    <p:sldId id="345" r:id="rId64"/>
    <p:sldId id="346" r:id="rId65"/>
    <p:sldId id="347" r:id="rId66"/>
    <p:sldId id="348" r:id="rId67"/>
    <p:sldId id="349" r:id="rId68"/>
    <p:sldId id="307" r:id="rId69"/>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9582EA5-93AE-4909-86D3-E2B4B5E83F11}" type="datetimeFigureOut">
              <a:rPr lang="nl-BE" smtClean="0"/>
              <a:t>2020-02-19</a:t>
            </a:fld>
            <a:endParaRPr lang="nl-BE"/>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D5A13632-3F34-49F9-8479-EF27061BCC39}" type="slidenum">
              <a:rPr lang="nl-BE" smtClean="0"/>
              <a:t>‹nr.›</a:t>
            </a:fld>
            <a:endParaRPr lang="nl-BE"/>
          </a:p>
        </p:txBody>
      </p:sp>
    </p:spTree>
    <p:extLst>
      <p:ext uri="{BB962C8B-B14F-4D97-AF65-F5344CB8AC3E}">
        <p14:creationId xmlns:p14="http://schemas.microsoft.com/office/powerpoint/2010/main" val="145783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1</a:t>
            </a:fld>
            <a:endParaRPr lang="nl-BE" altLang="nl-BE">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10</a:t>
            </a:fld>
            <a:endParaRPr lang="nl-BE" altLang="nl-BE">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11</a:t>
            </a:fld>
            <a:endParaRPr lang="nl-BE" altLang="nl-BE">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12</a:t>
            </a:fld>
            <a:endParaRPr lang="nl-BE" altLang="nl-BE">
              <a:latin typeface="Times New Roman" pitchFamily="18" charset="0"/>
            </a:endParaRPr>
          </a:p>
        </p:txBody>
      </p:sp>
    </p:spTree>
    <p:extLst>
      <p:ext uri="{BB962C8B-B14F-4D97-AF65-F5344CB8AC3E}">
        <p14:creationId xmlns:p14="http://schemas.microsoft.com/office/powerpoint/2010/main" val="300942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13</a:t>
            </a:fld>
            <a:endParaRPr lang="nl-BE" altLang="nl-BE">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14</a:t>
            </a:fld>
            <a:endParaRPr lang="nl-BE" altLang="nl-BE">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15</a:t>
            </a:fld>
            <a:endParaRPr lang="nl-BE" altLang="nl-BE">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16</a:t>
            </a:fld>
            <a:endParaRPr lang="nl-BE" altLang="nl-BE">
              <a:latin typeface="Times New Roman" pitchFamily="18" charset="0"/>
            </a:endParaRPr>
          </a:p>
        </p:txBody>
      </p:sp>
    </p:spTree>
    <p:extLst>
      <p:ext uri="{BB962C8B-B14F-4D97-AF65-F5344CB8AC3E}">
        <p14:creationId xmlns:p14="http://schemas.microsoft.com/office/powerpoint/2010/main" val="3816280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17</a:t>
            </a:fld>
            <a:endParaRPr lang="nl-BE" altLang="nl-BE">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18</a:t>
            </a:fld>
            <a:endParaRPr lang="nl-BE" altLang="nl-BE">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19</a:t>
            </a:fld>
            <a:endParaRPr lang="nl-BE" altLang="nl-BE">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2</a:t>
            </a:fld>
            <a:endParaRPr lang="nl-BE" altLang="nl-BE">
              <a:latin typeface="Times New Roman" pitchFamily="18" charset="0"/>
            </a:endParaRPr>
          </a:p>
        </p:txBody>
      </p:sp>
    </p:spTree>
    <p:extLst>
      <p:ext uri="{BB962C8B-B14F-4D97-AF65-F5344CB8AC3E}">
        <p14:creationId xmlns:p14="http://schemas.microsoft.com/office/powerpoint/2010/main" val="3877887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20</a:t>
            </a:fld>
            <a:endParaRPr lang="nl-BE" altLang="nl-BE">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21</a:t>
            </a:fld>
            <a:endParaRPr lang="nl-BE" altLang="nl-BE">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22</a:t>
            </a:fld>
            <a:endParaRPr lang="nl-BE" altLang="nl-BE">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23</a:t>
            </a:fld>
            <a:endParaRPr lang="nl-BE" altLang="nl-BE">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24</a:t>
            </a:fld>
            <a:endParaRPr lang="nl-BE" altLang="nl-BE">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25</a:t>
            </a:fld>
            <a:endParaRPr lang="nl-BE" altLang="nl-BE">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26</a:t>
            </a:fld>
            <a:endParaRPr lang="nl-BE" altLang="nl-BE">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27</a:t>
            </a:fld>
            <a:endParaRPr lang="nl-BE" altLang="nl-BE">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28</a:t>
            </a:fld>
            <a:endParaRPr lang="nl-BE" altLang="nl-BE">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29</a:t>
            </a:fld>
            <a:endParaRPr lang="nl-BE" altLang="nl-BE">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3</a:t>
            </a:fld>
            <a:endParaRPr lang="nl-BE" altLang="nl-BE">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30</a:t>
            </a:fld>
            <a:endParaRPr lang="nl-BE" altLang="nl-BE">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31</a:t>
            </a:fld>
            <a:endParaRPr lang="nl-BE" altLang="nl-BE">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32</a:t>
            </a:fld>
            <a:endParaRPr lang="nl-BE" altLang="nl-BE">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33</a:t>
            </a:fld>
            <a:endParaRPr lang="nl-BE" altLang="nl-BE">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34</a:t>
            </a:fld>
            <a:endParaRPr lang="nl-BE" altLang="nl-BE">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35</a:t>
            </a:fld>
            <a:endParaRPr lang="nl-BE" altLang="nl-BE">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36</a:t>
            </a:fld>
            <a:endParaRPr lang="nl-BE" altLang="nl-BE">
              <a:latin typeface="Times New Roman" pitchFamily="18" charset="0"/>
            </a:endParaRPr>
          </a:p>
        </p:txBody>
      </p:sp>
    </p:spTree>
    <p:extLst>
      <p:ext uri="{BB962C8B-B14F-4D97-AF65-F5344CB8AC3E}">
        <p14:creationId xmlns:p14="http://schemas.microsoft.com/office/powerpoint/2010/main" val="2072046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37</a:t>
            </a:fld>
            <a:endParaRPr lang="nl-BE" altLang="nl-BE">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38</a:t>
            </a:fld>
            <a:endParaRPr lang="nl-BE" altLang="nl-BE">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39</a:t>
            </a:fld>
            <a:endParaRPr lang="nl-BE" altLang="nl-BE">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4</a:t>
            </a:fld>
            <a:endParaRPr lang="nl-BE" altLang="nl-BE">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40</a:t>
            </a:fld>
            <a:endParaRPr lang="nl-BE" altLang="nl-BE">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41</a:t>
            </a:fld>
            <a:endParaRPr lang="nl-BE" altLang="nl-BE">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42</a:t>
            </a:fld>
            <a:endParaRPr lang="nl-BE" altLang="nl-BE">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43</a:t>
            </a:fld>
            <a:endParaRPr lang="nl-BE" altLang="nl-BE">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44</a:t>
            </a:fld>
            <a:endParaRPr lang="nl-BE" altLang="nl-BE">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45</a:t>
            </a:fld>
            <a:endParaRPr lang="nl-BE" altLang="nl-BE">
              <a:latin typeface="Times New Roman" pitchFamily="18" charset="0"/>
            </a:endParaRPr>
          </a:p>
        </p:txBody>
      </p:sp>
    </p:spTree>
    <p:extLst>
      <p:ext uri="{BB962C8B-B14F-4D97-AF65-F5344CB8AC3E}">
        <p14:creationId xmlns:p14="http://schemas.microsoft.com/office/powerpoint/2010/main" val="2905571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46</a:t>
            </a:fld>
            <a:endParaRPr lang="nl-BE" altLang="nl-BE">
              <a:latin typeface="Times New Roman" pitchFamily="18" charset="0"/>
            </a:endParaRPr>
          </a:p>
        </p:txBody>
      </p:sp>
    </p:spTree>
    <p:extLst>
      <p:ext uri="{BB962C8B-B14F-4D97-AF65-F5344CB8AC3E}">
        <p14:creationId xmlns:p14="http://schemas.microsoft.com/office/powerpoint/2010/main" val="2074844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47</a:t>
            </a:fld>
            <a:endParaRPr lang="nl-BE" altLang="nl-BE">
              <a:latin typeface="Times New Roman" pitchFamily="18" charset="0"/>
            </a:endParaRPr>
          </a:p>
        </p:txBody>
      </p:sp>
    </p:spTree>
    <p:extLst>
      <p:ext uri="{BB962C8B-B14F-4D97-AF65-F5344CB8AC3E}">
        <p14:creationId xmlns:p14="http://schemas.microsoft.com/office/powerpoint/2010/main" val="933354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48</a:t>
            </a:fld>
            <a:endParaRPr lang="nl-BE" altLang="nl-BE">
              <a:latin typeface="Times New Roman" pitchFamily="18" charset="0"/>
            </a:endParaRPr>
          </a:p>
        </p:txBody>
      </p:sp>
    </p:spTree>
    <p:extLst>
      <p:ext uri="{BB962C8B-B14F-4D97-AF65-F5344CB8AC3E}">
        <p14:creationId xmlns:p14="http://schemas.microsoft.com/office/powerpoint/2010/main" val="3231776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49</a:t>
            </a:fld>
            <a:endParaRPr lang="nl-BE" altLang="nl-BE">
              <a:latin typeface="Times New Roman" pitchFamily="18" charset="0"/>
            </a:endParaRPr>
          </a:p>
        </p:txBody>
      </p:sp>
    </p:spTree>
    <p:extLst>
      <p:ext uri="{BB962C8B-B14F-4D97-AF65-F5344CB8AC3E}">
        <p14:creationId xmlns:p14="http://schemas.microsoft.com/office/powerpoint/2010/main" val="236640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5</a:t>
            </a:fld>
            <a:endParaRPr lang="nl-BE" altLang="nl-BE">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50</a:t>
            </a:fld>
            <a:endParaRPr lang="nl-BE" altLang="nl-BE">
              <a:latin typeface="Times New Roman" pitchFamily="18" charset="0"/>
            </a:endParaRPr>
          </a:p>
        </p:txBody>
      </p:sp>
    </p:spTree>
    <p:extLst>
      <p:ext uri="{BB962C8B-B14F-4D97-AF65-F5344CB8AC3E}">
        <p14:creationId xmlns:p14="http://schemas.microsoft.com/office/powerpoint/2010/main" val="768611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51</a:t>
            </a:fld>
            <a:endParaRPr lang="nl-BE" altLang="nl-BE">
              <a:latin typeface="Times New Roman" pitchFamily="18" charset="0"/>
            </a:endParaRPr>
          </a:p>
        </p:txBody>
      </p:sp>
    </p:spTree>
    <p:extLst>
      <p:ext uri="{BB962C8B-B14F-4D97-AF65-F5344CB8AC3E}">
        <p14:creationId xmlns:p14="http://schemas.microsoft.com/office/powerpoint/2010/main" val="21068603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52</a:t>
            </a:fld>
            <a:endParaRPr lang="nl-BE" altLang="nl-BE">
              <a:latin typeface="Times New Roman" pitchFamily="18" charset="0"/>
            </a:endParaRPr>
          </a:p>
        </p:txBody>
      </p:sp>
    </p:spTree>
    <p:extLst>
      <p:ext uri="{BB962C8B-B14F-4D97-AF65-F5344CB8AC3E}">
        <p14:creationId xmlns:p14="http://schemas.microsoft.com/office/powerpoint/2010/main" val="1065819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53</a:t>
            </a:fld>
            <a:endParaRPr lang="nl-BE" altLang="nl-BE">
              <a:latin typeface="Times New Roman" pitchFamily="18" charset="0"/>
            </a:endParaRPr>
          </a:p>
        </p:txBody>
      </p:sp>
    </p:spTree>
    <p:extLst>
      <p:ext uri="{BB962C8B-B14F-4D97-AF65-F5344CB8AC3E}">
        <p14:creationId xmlns:p14="http://schemas.microsoft.com/office/powerpoint/2010/main" val="2998394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54</a:t>
            </a:fld>
            <a:endParaRPr lang="nl-BE" altLang="nl-BE">
              <a:latin typeface="Times New Roman" pitchFamily="18" charset="0"/>
            </a:endParaRPr>
          </a:p>
        </p:txBody>
      </p:sp>
    </p:spTree>
    <p:extLst>
      <p:ext uri="{BB962C8B-B14F-4D97-AF65-F5344CB8AC3E}">
        <p14:creationId xmlns:p14="http://schemas.microsoft.com/office/powerpoint/2010/main" val="3642536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55</a:t>
            </a:fld>
            <a:endParaRPr lang="nl-BE" altLang="nl-BE">
              <a:latin typeface="Times New Roman" pitchFamily="18" charset="0"/>
            </a:endParaRPr>
          </a:p>
        </p:txBody>
      </p:sp>
    </p:spTree>
    <p:extLst>
      <p:ext uri="{BB962C8B-B14F-4D97-AF65-F5344CB8AC3E}">
        <p14:creationId xmlns:p14="http://schemas.microsoft.com/office/powerpoint/2010/main" val="23141345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56</a:t>
            </a:fld>
            <a:endParaRPr lang="nl-BE" altLang="nl-BE">
              <a:latin typeface="Times New Roman" pitchFamily="18" charset="0"/>
            </a:endParaRPr>
          </a:p>
        </p:txBody>
      </p:sp>
    </p:spTree>
    <p:extLst>
      <p:ext uri="{BB962C8B-B14F-4D97-AF65-F5344CB8AC3E}">
        <p14:creationId xmlns:p14="http://schemas.microsoft.com/office/powerpoint/2010/main" val="39527326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57</a:t>
            </a:fld>
            <a:endParaRPr lang="nl-BE" altLang="nl-BE">
              <a:latin typeface="Times New Roman" pitchFamily="18" charset="0"/>
            </a:endParaRPr>
          </a:p>
        </p:txBody>
      </p:sp>
    </p:spTree>
    <p:extLst>
      <p:ext uri="{BB962C8B-B14F-4D97-AF65-F5344CB8AC3E}">
        <p14:creationId xmlns:p14="http://schemas.microsoft.com/office/powerpoint/2010/main" val="2589171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58</a:t>
            </a:fld>
            <a:endParaRPr lang="nl-BE" altLang="nl-BE">
              <a:latin typeface="Times New Roman" pitchFamily="18" charset="0"/>
            </a:endParaRPr>
          </a:p>
        </p:txBody>
      </p:sp>
    </p:spTree>
    <p:extLst>
      <p:ext uri="{BB962C8B-B14F-4D97-AF65-F5344CB8AC3E}">
        <p14:creationId xmlns:p14="http://schemas.microsoft.com/office/powerpoint/2010/main" val="23168557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59</a:t>
            </a:fld>
            <a:endParaRPr lang="nl-BE" altLang="nl-BE">
              <a:latin typeface="Times New Roman" pitchFamily="18" charset="0"/>
            </a:endParaRPr>
          </a:p>
        </p:txBody>
      </p:sp>
    </p:spTree>
    <p:extLst>
      <p:ext uri="{BB962C8B-B14F-4D97-AF65-F5344CB8AC3E}">
        <p14:creationId xmlns:p14="http://schemas.microsoft.com/office/powerpoint/2010/main" val="36954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6</a:t>
            </a:fld>
            <a:endParaRPr lang="nl-BE" altLang="nl-BE">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60</a:t>
            </a:fld>
            <a:endParaRPr lang="nl-BE" altLang="nl-BE">
              <a:latin typeface="Times New Roman" pitchFamily="18" charset="0"/>
            </a:endParaRPr>
          </a:p>
        </p:txBody>
      </p:sp>
    </p:spTree>
    <p:extLst>
      <p:ext uri="{BB962C8B-B14F-4D97-AF65-F5344CB8AC3E}">
        <p14:creationId xmlns:p14="http://schemas.microsoft.com/office/powerpoint/2010/main" val="17709299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61</a:t>
            </a:fld>
            <a:endParaRPr lang="nl-BE" altLang="nl-BE">
              <a:latin typeface="Times New Roman" pitchFamily="18" charset="0"/>
            </a:endParaRPr>
          </a:p>
        </p:txBody>
      </p:sp>
    </p:spTree>
    <p:extLst>
      <p:ext uri="{BB962C8B-B14F-4D97-AF65-F5344CB8AC3E}">
        <p14:creationId xmlns:p14="http://schemas.microsoft.com/office/powerpoint/2010/main" val="29345825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62</a:t>
            </a:fld>
            <a:endParaRPr lang="nl-BE" altLang="nl-BE">
              <a:latin typeface="Times New Roman" pitchFamily="18" charset="0"/>
            </a:endParaRPr>
          </a:p>
        </p:txBody>
      </p:sp>
    </p:spTree>
    <p:extLst>
      <p:ext uri="{BB962C8B-B14F-4D97-AF65-F5344CB8AC3E}">
        <p14:creationId xmlns:p14="http://schemas.microsoft.com/office/powerpoint/2010/main" val="27262403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63</a:t>
            </a:fld>
            <a:endParaRPr lang="nl-BE" altLang="nl-BE">
              <a:latin typeface="Times New Roman" pitchFamily="18" charset="0"/>
            </a:endParaRPr>
          </a:p>
        </p:txBody>
      </p:sp>
    </p:spTree>
    <p:extLst>
      <p:ext uri="{BB962C8B-B14F-4D97-AF65-F5344CB8AC3E}">
        <p14:creationId xmlns:p14="http://schemas.microsoft.com/office/powerpoint/2010/main" val="40461748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64</a:t>
            </a:fld>
            <a:endParaRPr lang="nl-BE" altLang="nl-BE">
              <a:latin typeface="Times New Roman" pitchFamily="18" charset="0"/>
            </a:endParaRPr>
          </a:p>
        </p:txBody>
      </p:sp>
    </p:spTree>
    <p:extLst>
      <p:ext uri="{BB962C8B-B14F-4D97-AF65-F5344CB8AC3E}">
        <p14:creationId xmlns:p14="http://schemas.microsoft.com/office/powerpoint/2010/main" val="2418216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65</a:t>
            </a:fld>
            <a:endParaRPr lang="nl-BE" altLang="nl-BE">
              <a:latin typeface="Times New Roman" pitchFamily="18" charset="0"/>
            </a:endParaRPr>
          </a:p>
        </p:txBody>
      </p:sp>
    </p:spTree>
    <p:extLst>
      <p:ext uri="{BB962C8B-B14F-4D97-AF65-F5344CB8AC3E}">
        <p14:creationId xmlns:p14="http://schemas.microsoft.com/office/powerpoint/2010/main" val="31193885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66</a:t>
            </a:fld>
            <a:endParaRPr lang="nl-BE" altLang="nl-BE">
              <a:latin typeface="Times New Roman" pitchFamily="18" charset="0"/>
            </a:endParaRPr>
          </a:p>
        </p:txBody>
      </p:sp>
    </p:spTree>
    <p:extLst>
      <p:ext uri="{BB962C8B-B14F-4D97-AF65-F5344CB8AC3E}">
        <p14:creationId xmlns:p14="http://schemas.microsoft.com/office/powerpoint/2010/main" val="15870141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67</a:t>
            </a:fld>
            <a:endParaRPr lang="nl-BE" altLang="nl-BE">
              <a:latin typeface="Times New Roman" pitchFamily="18" charset="0"/>
            </a:endParaRPr>
          </a:p>
        </p:txBody>
      </p:sp>
    </p:spTree>
    <p:extLst>
      <p:ext uri="{BB962C8B-B14F-4D97-AF65-F5344CB8AC3E}">
        <p14:creationId xmlns:p14="http://schemas.microsoft.com/office/powerpoint/2010/main" val="249526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68</a:t>
            </a:fld>
            <a:endParaRPr lang="nl-BE" altLang="nl-BE">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7</a:t>
            </a:fld>
            <a:endParaRPr lang="nl-BE" altLang="nl-BE">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8</a:t>
            </a:fld>
            <a:endParaRPr lang="nl-BE" altLang="nl-BE">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B07BFF-6CD8-40E8-A9D9-EE9ADE270ABD}" type="slidenum">
              <a:rPr lang="nl-BE" altLang="nl-BE" smtClean="0">
                <a:latin typeface="Times New Roman" pitchFamily="18" charset="0"/>
              </a:rPr>
              <a:pPr eaLnBrk="1" hangingPunct="1">
                <a:spcBef>
                  <a:spcPct val="0"/>
                </a:spcBef>
              </a:pPr>
              <a:t>9</a:t>
            </a:fld>
            <a:endParaRPr lang="nl-BE" altLang="nl-BE">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19-2-2020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19-2-2020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19-2-2020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19-2-2020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19-2-2020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19-2-2020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D636C07-7E76-46D3-B86B-6AF7C60E533E}" type="datetimeFigureOut">
              <a:rPr lang="nl-NL" smtClean="0"/>
              <a:t>19-2-2020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D636C07-7E76-46D3-B86B-6AF7C60E533E}" type="datetimeFigureOut">
              <a:rPr lang="nl-NL" smtClean="0"/>
              <a:t>19-2-2020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636C07-7E76-46D3-B86B-6AF7C60E533E}" type="datetimeFigureOut">
              <a:rPr lang="nl-NL" smtClean="0"/>
              <a:t>19-2-2020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19-2-2020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19-2-2020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36C07-7E76-46D3-B86B-6AF7C60E533E}" type="datetimeFigureOut">
              <a:rPr lang="nl-NL" smtClean="0"/>
              <a:t>19-2-2020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96D49-DAE3-40DE-93E0-41688E0A5016}"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vlaanderen.be/pdpo"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latteland.limburg.b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vlaanderen.be/pdpo"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platteland.limburg.be/" TargetMode="External"/><Relationship Id="rId4" Type="http://schemas.openxmlformats.org/officeDocument/2006/relationships/hyperlink" Target="http://ec.europa.eu/agricultur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hyperlink" Target="mailto:Davy.Froyen@limburg.be" TargetMode="External"/><Relationship Id="rId7" Type="http://schemas.openxmlformats.org/officeDocument/2006/relationships/image" Target="../media/image17.emf"/><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Jan.Noelmans@limburg.be" TargetMode="External"/><Relationship Id="rId4" Type="http://schemas.openxmlformats.org/officeDocument/2006/relationships/hyperlink" Target="mailto:Karel.Leysen@limburg.b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85775" y="4733213"/>
            <a:ext cx="8172450" cy="1402620"/>
          </a:xfrm>
        </p:spPr>
        <p:txBody>
          <a:bodyPr>
            <a:normAutofit/>
          </a:bodyPr>
          <a:lstStyle/>
          <a:p>
            <a:pPr eaLnBrk="1" hangingPunct="1"/>
            <a:r>
              <a:rPr lang="nl-NL" altLang="nl-BE" sz="3200" b="1" dirty="0">
                <a:latin typeface="Verdana" pitchFamily="34" charset="0"/>
                <a:ea typeface="Verdana" pitchFamily="34" charset="0"/>
                <a:cs typeface="Verdana" pitchFamily="34" charset="0"/>
              </a:rPr>
              <a:t>Declaraties plattelandsloket</a:t>
            </a: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a:extLst>
              <a:ext uri="{FF2B5EF4-FFF2-40B4-BE49-F238E27FC236}">
                <a16:creationId xmlns:a16="http://schemas.microsoft.com/office/drawing/2014/main" id="{63447061-53BB-4707-B2E2-C38F325FC39F}"/>
              </a:ext>
            </a:extLst>
          </p:cNvPr>
          <p:cNvPicPr>
            <a:picLocks noChangeAspect="1"/>
          </p:cNvPicPr>
          <p:nvPr/>
        </p:nvPicPr>
        <p:blipFill>
          <a:blip r:embed="rId4"/>
          <a:stretch>
            <a:fillRect/>
          </a:stretch>
        </p:blipFill>
        <p:spPr>
          <a:xfrm>
            <a:off x="700704" y="620689"/>
            <a:ext cx="7742591" cy="4176457"/>
          </a:xfrm>
          <a:prstGeom prst="rect">
            <a:avLst/>
          </a:prstGeom>
        </p:spPr>
      </p:pic>
    </p:spTree>
    <p:extLst>
      <p:ext uri="{BB962C8B-B14F-4D97-AF65-F5344CB8AC3E}">
        <p14:creationId xmlns:p14="http://schemas.microsoft.com/office/powerpoint/2010/main" val="328321065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Financiële voortgangsrapportering|</a:t>
            </a: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(digitaal via plattelandsloket)</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u="sng" dirty="0">
                <a:latin typeface="Verdana" pitchFamily="34" charset="0"/>
                <a:ea typeface="Verdana" pitchFamily="34" charset="0"/>
                <a:cs typeface="Verdana" pitchFamily="34" charset="0"/>
              </a:rPr>
              <a:t>Topics:</a:t>
            </a:r>
            <a:br>
              <a:rPr lang="nl-NL" altLang="nl-BE" sz="1800" u="sng"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Identificatiegegevens</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(Gegevens worden gekopieerd naar volgende tabbladen)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Datum aanvraag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Titel en projectcode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Budgetjaar (tranches van het project)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Promotor</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Copromotoren</a:t>
            </a:r>
            <a:br>
              <a:rPr lang="nl-NL" altLang="nl-BE" sz="2000"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	</a:t>
            </a:r>
            <a:endParaRPr lang="nl-NL" altLang="nl-BE" sz="20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73969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Financiële voortgangsrapportering|</a:t>
            </a:r>
            <a:br>
              <a:rPr lang="nl-NL" altLang="nl-BE" sz="1800" b="1" dirty="0">
                <a:latin typeface="Verdana" pitchFamily="34" charset="0"/>
                <a:ea typeface="Verdana" pitchFamily="34" charset="0"/>
                <a:cs typeface="Verdana" pitchFamily="34" charset="0"/>
              </a:rPr>
            </a:br>
            <a:br>
              <a:rPr lang="nl-NL" altLang="nl-BE" sz="1800" u="sng"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Facturen – Kosten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(digitaal of via sjabloon)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Volgorde kostensoorten: zie hoofding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Overzicht ingediende kosten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Volgnr. oplopend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Kostensoorten 	(keuzemenu)</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(Co)promotor 	(keuzemenu)</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Opmerking: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Volgorde behouden in bijlages</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Volgordenummer aanbrengen op bewijsstukken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NL" altLang="nl-BE" sz="1800" dirty="0" err="1">
                <a:latin typeface="Verdana" pitchFamily="34" charset="0"/>
                <a:ea typeface="Verdana" pitchFamily="34" charset="0"/>
                <a:cs typeface="Verdana" pitchFamily="34" charset="0"/>
              </a:rPr>
              <a:t>BTW-plichtig</a:t>
            </a:r>
            <a:r>
              <a:rPr lang="nl-NL" altLang="nl-BE" sz="1800" dirty="0">
                <a:latin typeface="Verdana" pitchFamily="34" charset="0"/>
                <a:ea typeface="Verdana" pitchFamily="34" charset="0"/>
                <a:cs typeface="Verdana" pitchFamily="34" charset="0"/>
              </a:rPr>
              <a:t> = bedragen inclusief BTW</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89034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334DB83-428F-4ECE-93C2-996896FE059D}"/>
              </a:ext>
            </a:extLst>
          </p:cNvPr>
          <p:cNvPicPr>
            <a:picLocks noChangeAspect="1"/>
          </p:cNvPicPr>
          <p:nvPr/>
        </p:nvPicPr>
        <p:blipFill rotWithShape="1">
          <a:blip r:embed="rId3"/>
          <a:srcRect l="50000" t="22000" r="14563" b="3334"/>
          <a:stretch/>
        </p:blipFill>
        <p:spPr>
          <a:xfrm>
            <a:off x="330296" y="692696"/>
            <a:ext cx="8483408" cy="5027235"/>
          </a:xfrm>
          <a:prstGeom prst="rect">
            <a:avLst/>
          </a:prstGeom>
        </p:spPr>
      </p:pic>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41041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424936"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Financiële voortgangsrapportering|</a:t>
            </a:r>
            <a:br>
              <a:rPr lang="nl-NL" altLang="nl-BE" sz="1800" b="1" dirty="0">
                <a:latin typeface="Verdana" pitchFamily="34" charset="0"/>
                <a:ea typeface="Verdana" pitchFamily="34" charset="0"/>
                <a:cs typeface="Verdana" pitchFamily="34" charset="0"/>
              </a:rPr>
            </a:br>
            <a:br>
              <a:rPr lang="nl-NL" altLang="nl-BE" sz="1800" u="sng"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Waarden lonen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Loonfiche personeelslid</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bij indiensttreding bij project   (1</a:t>
            </a:r>
            <a:r>
              <a:rPr lang="nl-NL" altLang="nl-BE" sz="1800" baseline="30000" dirty="0">
                <a:latin typeface="Verdana" pitchFamily="34" charset="0"/>
                <a:ea typeface="Verdana" pitchFamily="34" charset="0"/>
                <a:cs typeface="Verdana" pitchFamily="34" charset="0"/>
              </a:rPr>
              <a:t>ste</a:t>
            </a:r>
            <a:r>
              <a:rPr lang="nl-NL" altLang="nl-BE" sz="1800" dirty="0">
                <a:latin typeface="Verdana" pitchFamily="34" charset="0"/>
                <a:ea typeface="Verdana" pitchFamily="34" charset="0"/>
                <a:cs typeface="Verdana" pitchFamily="34" charset="0"/>
              </a:rPr>
              <a:t> mnd.)				bij wijzigingen van brutoloon   (</a:t>
            </a:r>
            <a:r>
              <a:rPr lang="nl-NL" altLang="nl-BE" sz="1800" dirty="0" err="1">
                <a:latin typeface="Verdana" pitchFamily="34" charset="0"/>
                <a:ea typeface="Verdana" pitchFamily="34" charset="0"/>
                <a:cs typeface="Verdana" pitchFamily="34" charset="0"/>
              </a:rPr>
              <a:t>mnd.wijziging</a:t>
            </a:r>
            <a:r>
              <a:rPr lang="nl-NL" altLang="nl-BE" sz="1800" dirty="0">
                <a:latin typeface="Verdana" pitchFamily="34" charset="0"/>
                <a:ea typeface="Verdana" pitchFamily="34" charset="0"/>
                <a:cs typeface="Verdana" pitchFamily="34" charset="0"/>
              </a:rPr>
              <a: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Selectie </a:t>
            </a:r>
            <a:r>
              <a:rPr lang="nl-NL" altLang="nl-BE" sz="1800" dirty="0" err="1">
                <a:latin typeface="Verdana" pitchFamily="34" charset="0"/>
                <a:ea typeface="Verdana" pitchFamily="34" charset="0"/>
                <a:cs typeface="Verdana" pitchFamily="34" charset="0"/>
              </a:rPr>
              <a:t>dagkost</a:t>
            </a:r>
            <a:r>
              <a:rPr lang="nl-NL" altLang="nl-BE" sz="1800" dirty="0">
                <a:latin typeface="Verdana" pitchFamily="34" charset="0"/>
                <a:ea typeface="Verdana" pitchFamily="34" charset="0"/>
                <a:cs typeface="Verdana" pitchFamily="34" charset="0"/>
              </a:rPr>
              <a:t> = </a:t>
            </a:r>
            <a:r>
              <a:rPr lang="nl-NL" altLang="nl-BE" sz="1800" dirty="0" err="1">
                <a:latin typeface="Verdana" pitchFamily="34" charset="0"/>
                <a:ea typeface="Verdana" pitchFamily="34" charset="0"/>
                <a:cs typeface="Verdana" pitchFamily="34" charset="0"/>
              </a:rPr>
              <a:t>dagkost</a:t>
            </a:r>
            <a:r>
              <a:rPr lang="nl-NL" altLang="nl-BE" sz="1800" dirty="0">
                <a:latin typeface="Verdana" pitchFamily="34" charset="0"/>
                <a:ea typeface="Verdana" pitchFamily="34" charset="0"/>
                <a:cs typeface="Verdana" pitchFamily="34" charset="0"/>
              </a:rPr>
              <a:t> van bruto maandloon dat 1 	trede lager staat dan hetgene vermeld op loonfiche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Opmerking: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Voltijds brutoloon hanteren</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34536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6" y="332656"/>
            <a:ext cx="9036496" cy="649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AutoShape 2"/>
          <p:cNvSpPr>
            <a:spLocks noGrp="1" noChangeAspect="1" noChangeArrowheads="1"/>
          </p:cNvSpPr>
          <p:nvPr>
            <p:ph type="ctrTitle"/>
          </p:nvPr>
        </p:nvSpPr>
        <p:spPr>
          <a:xfrm>
            <a:off x="467544" y="531279"/>
            <a:ext cx="8424936" cy="5490009"/>
          </a:xfrm>
        </p:spPr>
        <p:txBody>
          <a:bodyPr>
            <a:normAutofit/>
          </a:bodyPr>
          <a:lstStyle/>
          <a:p>
            <a:pPr algn="l" eaLnBrk="1" hangingPunct="1"/>
            <a:br>
              <a:rPr lang="nl-NL" altLang="nl-BE" sz="2400" b="1" dirty="0">
                <a:latin typeface="Verdana" pitchFamily="34" charset="0"/>
                <a:ea typeface="Verdana" pitchFamily="34" charset="0"/>
                <a:cs typeface="Verdana" pitchFamily="34" charset="0"/>
              </a:rPr>
            </a:br>
            <a:br>
              <a:rPr lang="nl-NL" altLang="nl-BE" sz="2000" u="sng" dirty="0">
                <a:latin typeface="Verdana" pitchFamily="34" charset="0"/>
                <a:ea typeface="Verdana" pitchFamily="34" charset="0"/>
                <a:cs typeface="Verdana" pitchFamily="34" charset="0"/>
              </a:rPr>
            </a:br>
            <a:endParaRPr lang="nl-NL" altLang="nl-BE" sz="20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spTree>
    <p:extLst>
      <p:ext uri="{BB962C8B-B14F-4D97-AF65-F5344CB8AC3E}">
        <p14:creationId xmlns:p14="http://schemas.microsoft.com/office/powerpoint/2010/main" val="370896542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424936"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Financiële voortgangsrapportering|</a:t>
            </a:r>
            <a:br>
              <a:rPr lang="nl-NL" altLang="nl-BE" sz="1800" b="1" dirty="0">
                <a:latin typeface="Verdana" pitchFamily="34" charset="0"/>
                <a:ea typeface="Verdana" pitchFamily="34" charset="0"/>
                <a:cs typeface="Verdana" pitchFamily="34" charset="0"/>
              </a:rPr>
            </a:br>
            <a:br>
              <a:rPr lang="nl-NL" altLang="nl-BE" sz="1800" u="sng"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Tijdsregistratie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Overzicht activiteiten per halve dag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Per tabblad 1 persoon/maand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‘1’ voor gedeclareerde dag + omschrijving activiteit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‘0’ voor andere activiteiten + omschrijving = weekend, 						verlof, niet PDPO</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Opmerking: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Voltijds brutoloon hanteren</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68593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424936"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Financiële voortgangsrapportering|</a:t>
            </a:r>
            <a:br>
              <a:rPr lang="nl-NL" altLang="nl-BE" sz="1800" b="1" dirty="0">
                <a:latin typeface="Verdana" pitchFamily="34" charset="0"/>
                <a:ea typeface="Verdana" pitchFamily="34" charset="0"/>
                <a:cs typeface="Verdana" pitchFamily="34" charset="0"/>
              </a:rPr>
            </a:br>
            <a:br>
              <a:rPr lang="nl-NL" altLang="nl-BE" sz="1800" u="sng"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Tijdsregistratie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Overzicht activiteiten per halve dag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Per tabblad 1 persoon/maand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‘1’ voor gedeclareerde dag + omschrijving activiteit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‘0’ voor andere activiteiten + omschrijving = weekend, 						verlof, niet PDPO</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Opmerking: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Voltijds brutoloon hanteren</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a:extLst>
              <a:ext uri="{FF2B5EF4-FFF2-40B4-BE49-F238E27FC236}">
                <a16:creationId xmlns:a16="http://schemas.microsoft.com/office/drawing/2014/main" id="{75B5DBBC-6540-4A39-A85C-1021B5A19850}"/>
              </a:ext>
            </a:extLst>
          </p:cNvPr>
          <p:cNvPicPr>
            <a:picLocks noChangeAspect="1"/>
          </p:cNvPicPr>
          <p:nvPr/>
        </p:nvPicPr>
        <p:blipFill rotWithShape="1">
          <a:blip r:embed="rId4"/>
          <a:srcRect t="33201" r="54725" b="3334"/>
          <a:stretch/>
        </p:blipFill>
        <p:spPr>
          <a:xfrm>
            <a:off x="467544" y="1620108"/>
            <a:ext cx="8401533" cy="3312349"/>
          </a:xfrm>
          <a:prstGeom prst="rect">
            <a:avLst/>
          </a:prstGeom>
        </p:spPr>
      </p:pic>
    </p:spTree>
    <p:extLst>
      <p:ext uri="{BB962C8B-B14F-4D97-AF65-F5344CB8AC3E}">
        <p14:creationId xmlns:p14="http://schemas.microsoft.com/office/powerpoint/2010/main" val="66044158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424936"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Financiële voortgangsrapportering|</a:t>
            </a:r>
            <a:br>
              <a:rPr lang="nl-NL" altLang="nl-BE" sz="1800" b="1" dirty="0">
                <a:latin typeface="Verdana" pitchFamily="34" charset="0"/>
                <a:ea typeface="Verdana" pitchFamily="34" charset="0"/>
                <a:cs typeface="Verdana" pitchFamily="34" charset="0"/>
              </a:rPr>
            </a:br>
            <a:br>
              <a:rPr lang="nl-NL" altLang="nl-BE" sz="1800" u="sng"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Loonberekening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Per personeelslid een subtotaal</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1 maand per regel</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Looncode (keuzemenu)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Aantal halve dagen zie tijdsregistratie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Kosten per promotor</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(automatisch ingevuld door verwijzing andere tabbladen)</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72098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424936" cy="5490009"/>
          </a:xfrm>
        </p:spPr>
        <p:txBody>
          <a:bodyPr>
            <a:normAutofit/>
          </a:bodyPr>
          <a:lstStyle/>
          <a:p>
            <a:pPr algn="l" eaLnBrk="1" hangingPunct="1"/>
            <a:r>
              <a:rPr lang="nl-NL" altLang="nl-BE" sz="2400" b="1" dirty="0">
                <a:latin typeface="Verdana" pitchFamily="34" charset="0"/>
                <a:ea typeface="Verdana" pitchFamily="34" charset="0"/>
                <a:cs typeface="Verdana" pitchFamily="34" charset="0"/>
              </a:rPr>
              <a:t>Financiële voortgangsrapportering|</a:t>
            </a:r>
            <a:br>
              <a:rPr lang="nl-NL" altLang="nl-BE" sz="2400" b="1" dirty="0">
                <a:latin typeface="Verdana" pitchFamily="34" charset="0"/>
                <a:ea typeface="Verdana" pitchFamily="34" charset="0"/>
                <a:cs typeface="Verdana" pitchFamily="34" charset="0"/>
              </a:rPr>
            </a:br>
            <a:br>
              <a:rPr lang="nl-NL" altLang="nl-BE" sz="2000" u="sng"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Tijdsregistratie </a:t>
            </a:r>
            <a:br>
              <a:rPr lang="nl-NL" altLang="nl-BE" sz="2000"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	Overzicht activiteiten per halve dag</a:t>
            </a:r>
            <a:br>
              <a:rPr lang="nl-NL" altLang="nl-BE" sz="2000"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	Per tabblad 1 persoon/maand </a:t>
            </a:r>
            <a:br>
              <a:rPr lang="nl-NL" altLang="nl-BE" sz="2000"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	‘1’ voor gedeclareerde dag + omschrijving activiteit</a:t>
            </a:r>
            <a:br>
              <a:rPr lang="nl-NL" altLang="nl-BE" sz="2000"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	‘0’ voor andere activiteiten + omschrijving = weekend, 						verlof, niet PDPO</a:t>
            </a:r>
            <a:br>
              <a:rPr lang="nl-NL" altLang="nl-BE" sz="2000"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	</a:t>
            </a:r>
            <a:br>
              <a:rPr lang="nl-NL" altLang="nl-BE" sz="2000"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Opmerking: </a:t>
            </a:r>
            <a:br>
              <a:rPr lang="nl-NL" altLang="nl-BE" sz="2000"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 Voltijds brutoloon hanteren</a:t>
            </a:r>
            <a:endParaRPr lang="nl-NL" altLang="nl-BE" sz="20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a:extLst>
              <a:ext uri="{FF2B5EF4-FFF2-40B4-BE49-F238E27FC236}">
                <a16:creationId xmlns:a16="http://schemas.microsoft.com/office/drawing/2014/main" id="{03021EF5-7C4E-4107-9E65-0860C607CEA3}"/>
              </a:ext>
            </a:extLst>
          </p:cNvPr>
          <p:cNvPicPr>
            <a:picLocks noChangeAspect="1"/>
          </p:cNvPicPr>
          <p:nvPr/>
        </p:nvPicPr>
        <p:blipFill rotWithShape="1">
          <a:blip r:embed="rId4"/>
          <a:srcRect l="50000" t="22001" r="31100" b="38800"/>
          <a:stretch/>
        </p:blipFill>
        <p:spPr>
          <a:xfrm>
            <a:off x="446959" y="876020"/>
            <a:ext cx="8229497" cy="4800526"/>
          </a:xfrm>
          <a:prstGeom prst="rect">
            <a:avLst/>
          </a:prstGeom>
        </p:spPr>
      </p:pic>
    </p:spTree>
    <p:extLst>
      <p:ext uri="{BB962C8B-B14F-4D97-AF65-F5344CB8AC3E}">
        <p14:creationId xmlns:p14="http://schemas.microsoft.com/office/powerpoint/2010/main" val="134021296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Financiële voortgangsrapportering|</a:t>
            </a:r>
            <a:br>
              <a:rPr lang="nl-NL" altLang="nl-BE" sz="1800" b="1" dirty="0">
                <a:latin typeface="Verdana" pitchFamily="34" charset="0"/>
                <a:ea typeface="Verdana" pitchFamily="34" charset="0"/>
                <a:cs typeface="Verdana" pitchFamily="34" charset="0"/>
              </a:rPr>
            </a:br>
            <a:br>
              <a:rPr lang="nl-NL" altLang="nl-BE" sz="1800" b="1" u="sng" dirty="0">
                <a:latin typeface="Verdana" pitchFamily="34" charset="0"/>
                <a:ea typeface="Verdana" pitchFamily="34" charset="0"/>
                <a:cs typeface="Verdana" pitchFamily="34" charset="0"/>
              </a:rPr>
            </a:br>
            <a:r>
              <a:rPr lang="nl-NL" altLang="nl-BE" sz="1800" u="sng" dirty="0">
                <a:latin typeface="Verdana" pitchFamily="34" charset="0"/>
                <a:ea typeface="Verdana" pitchFamily="34" charset="0"/>
                <a:cs typeface="Verdana" pitchFamily="34" charset="0"/>
              </a:rPr>
              <a:t>Aandachtspunten:</a:t>
            </a:r>
            <a:br>
              <a:rPr lang="nl-NL" altLang="nl-BE" sz="1800" u="sng"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Controle lonen per declaratieperiode. Enkel stijgen in </a:t>
            </a:r>
            <a:r>
              <a:rPr lang="nl-NL" altLang="nl-BE" sz="1800" dirty="0" err="1">
                <a:latin typeface="Verdana" pitchFamily="34" charset="0"/>
                <a:ea typeface="Verdana" pitchFamily="34" charset="0"/>
                <a:cs typeface="Verdana" pitchFamily="34" charset="0"/>
              </a:rPr>
              <a:t>looncode</a:t>
            </a:r>
            <a:r>
              <a:rPr lang="nl-NL" altLang="nl-BE" sz="1800" dirty="0">
                <a:latin typeface="Verdana" pitchFamily="34" charset="0"/>
                <a:ea typeface="Verdana" pitchFamily="34" charset="0"/>
                <a:cs typeface="Verdana" pitchFamily="34" charset="0"/>
              </a:rPr>
              <a:t> is mogelijk. </a:t>
            </a:r>
            <a:r>
              <a:rPr lang="nl-NL" altLang="nl-BE" sz="1800" dirty="0" err="1">
                <a:latin typeface="Verdana" pitchFamily="34" charset="0"/>
                <a:ea typeface="Verdana" pitchFamily="34" charset="0"/>
                <a:cs typeface="Verdana" pitchFamily="34" charset="0"/>
              </a:rPr>
              <a:t>Looncode</a:t>
            </a:r>
            <a:r>
              <a:rPr lang="nl-NL" altLang="nl-BE" sz="1800" dirty="0">
                <a:latin typeface="Verdana" pitchFamily="34" charset="0"/>
                <a:ea typeface="Verdana" pitchFamily="34" charset="0"/>
                <a:cs typeface="Verdana" pitchFamily="34" charset="0"/>
              </a:rPr>
              <a:t> die men heeft bereikt blijft behouden ook bij een daling van het brutoloon volgens de loontabel </a:t>
            </a: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23363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539552" y="2420888"/>
            <a:ext cx="8172450" cy="1402620"/>
          </a:xfrm>
        </p:spPr>
        <p:txBody>
          <a:bodyPr>
            <a:normAutofit/>
          </a:bodyPr>
          <a:lstStyle/>
          <a:p>
            <a:pPr eaLnBrk="1" hangingPunct="1"/>
            <a:r>
              <a:rPr lang="nl-NL" altLang="nl-BE" sz="3200" b="1" dirty="0">
                <a:latin typeface="Verdana" pitchFamily="34" charset="0"/>
                <a:ea typeface="Verdana" pitchFamily="34" charset="0"/>
                <a:cs typeface="Verdana" pitchFamily="34" charset="0"/>
              </a:rPr>
              <a:t>Declaraties algemene richtlijnen</a:t>
            </a: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23999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568952"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b="1" dirty="0">
                <a:latin typeface="Verdana" pitchFamily="34" charset="0"/>
                <a:ea typeface="Verdana" pitchFamily="34" charset="0"/>
                <a:cs typeface="Verdana" pitchFamily="34" charset="0"/>
              </a:rPr>
              <a:t>	</a:t>
            </a:r>
            <a:r>
              <a:rPr lang="nl-NL" altLang="nl-BE" sz="1800" dirty="0">
                <a:latin typeface="Verdana" pitchFamily="34" charset="0"/>
                <a:ea typeface="Verdana" pitchFamily="34" charset="0"/>
                <a:cs typeface="Verdana" pitchFamily="34" charset="0"/>
              </a:rPr>
              <a:t>Activiteiten binnen goedgekeurde aanvraag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Activiteiten binnen goedgekeurde projectperiode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(betaalbewijzen tot 3 maanden na projecteinde)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Kosten waarvoor ‘Wet op de overheidsopdrachten’ is 			gevolgd</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74408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568952"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u="sng" dirty="0">
                <a:latin typeface="Verdana" pitchFamily="34" charset="0"/>
                <a:ea typeface="Verdana" pitchFamily="34" charset="0"/>
                <a:cs typeface="Verdana" pitchFamily="34" charset="0"/>
              </a:rPr>
              <a:t>Soorten kosten:</a:t>
            </a:r>
            <a:br>
              <a:rPr lang="nl-NL" altLang="nl-BE" sz="1800" b="1" dirty="0">
                <a:latin typeface="Verdana" pitchFamily="34" charset="0"/>
                <a:ea typeface="Verdana" pitchFamily="34" charset="0"/>
                <a:cs typeface="Verdana" pitchFamily="34" charset="0"/>
              </a:rPr>
            </a:br>
            <a:r>
              <a:rPr lang="nl-NL" altLang="nl-BE" sz="1800" b="1" dirty="0">
                <a:latin typeface="Verdana" pitchFamily="34" charset="0"/>
                <a:ea typeface="Verdana" pitchFamily="34" charset="0"/>
                <a:cs typeface="Verdana" pitchFamily="34" charset="0"/>
              </a:rPr>
              <a:t>	</a:t>
            </a:r>
            <a:r>
              <a:rPr lang="nl-NL" altLang="nl-BE" sz="1800" dirty="0">
                <a:latin typeface="Verdana" pitchFamily="34" charset="0"/>
                <a:ea typeface="Verdana" pitchFamily="34" charset="0"/>
                <a:cs typeface="Verdana" pitchFamily="34" charset="0"/>
              </a:rPr>
              <a:t>Investeringsuitgaven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Personeelskosten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Werkingskosten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Overheadkosten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Externe prestaties</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Bijdragen in natura</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Inkomsten</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62906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568952"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Investeringsuitgaven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Kosten fundamenteel aan project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Handhaving 5 jaar na laatste uitbetaling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Geen wijziging in aard of uitvoeringsvoorwaarden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Geen wijziging die het gevolg is van een 				verandering in de aard of van het beëindigen of 			verplaatsen van een activiteit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Niet naleven = terugvordering mogelijk</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26943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568952" cy="5490009"/>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Subsidiabel: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Bouw of verbetering onroerende goederen + inrichting onroerende goederen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Aankoop machines/installaties</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Erelonen van architecten, ingenieurs en adviseurs die rechtstreeks gelinkt zijn aan de investering of de onroerende goederen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Uitvoering landschapswerken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Aankoop multimediamateriaal</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Uitvoering haalbaarheidsstudies en verkrijgen octrooien, licenties die rechtstreeks aan investeringen gekoppeld zijn</a:t>
            </a:r>
            <a:br>
              <a:rPr lang="nl-NL" altLang="nl-BE" sz="2000"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	</a:t>
            </a:r>
            <a:endParaRPr lang="nl-NL" altLang="nl-BE" sz="20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6154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568952" cy="5490009"/>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Non-subsidiabel:</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Verwerving, inclusief leasing, van onroerende goederen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Huurkoop machines</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Studies zonder realisaties	</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Bewijslast: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Factuur + Betaalbewijs</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Tweedehands materiaal = Factuur + Betaalbewijs </a:t>
            </a:r>
            <a:r>
              <a:rPr lang="nl-NL" altLang="nl-BE" sz="1800" u="sng" dirty="0">
                <a:latin typeface="Verdana" pitchFamily="34" charset="0"/>
                <a:ea typeface="Verdana" pitchFamily="34" charset="0"/>
                <a:cs typeface="Verdana" pitchFamily="34" charset="0"/>
              </a:rPr>
              <a:t>of</a:t>
            </a:r>
            <a:r>
              <a:rPr lang="nl-NL" altLang="nl-BE" sz="1800" dirty="0">
                <a:latin typeface="Verdana" pitchFamily="34" charset="0"/>
                <a:ea typeface="Verdana" pitchFamily="34" charset="0"/>
                <a:cs typeface="Verdana" pitchFamily="34" charset="0"/>
              </a:rPr>
              <a:t> Onkostennota met uittreksel kasboek/rekening</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68421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568952" cy="5490009"/>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Personeelskosten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Kosten personeel voor duur van het project en rechtstreeks betrokken bij het project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Non-subsidiabel: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Supervisie</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Extralegale voordelen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Beroepskleding</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Verzekering B.A.</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Aanwervingskosten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Ontslagvergoeding, opzeggingsvergoeding</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04325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568952" cy="5490009"/>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Werkingskosten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Kosten materiaal/diensten voor duur van het project en rechtstreeks betrokken bij het project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Subsidiabel: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Exploitatie</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Opleiding</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Betaald vrijwilligerswerk</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PR</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Verbruiksmaterialen, hulpgoederen, grondstoffen en gereedschappen met korte levensduur</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Folders, brochure, gadgets, foto’s, website…</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Activiteitenkosten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Kosten voor het gebruik gespecialiseerde apparatuur</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Kilometervergoedingen specifiek </a:t>
            </a:r>
            <a:r>
              <a:rPr lang="nl-BE" altLang="nl-BE" sz="1800" dirty="0" err="1">
                <a:latin typeface="Verdana" pitchFamily="34" charset="0"/>
                <a:ea typeface="Verdana" pitchFamily="34" charset="0"/>
                <a:cs typeface="Verdana" pitchFamily="34" charset="0"/>
              </a:rPr>
              <a:t>i.k.v.h</a:t>
            </a:r>
            <a:r>
              <a:rPr lang="nl-BE" altLang="nl-BE" sz="1800" dirty="0">
                <a:latin typeface="Verdana" pitchFamily="34" charset="0"/>
                <a:ea typeface="Verdana" pitchFamily="34" charset="0"/>
                <a:cs typeface="Verdana" pitchFamily="34" charset="0"/>
              </a:rPr>
              <a:t>. project</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46754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568952" cy="5490009"/>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Non-subsidiabel: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Distributie, marketing, reclame (tenzij vermeld in aanvraag)</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Verhuur aan zichzelf</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Computerkosten occasioneel gebruikt</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Interne facturatie inzake onderzoekskosten van de bestaande basisuitrusting</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Bewijslast:</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Kastickets, facturen, onkostennota’s + betaalbewijs of kopie kasboek</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Kasticket: leverancier, datum, prijs en goederen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Factuur: stempel, datum en handtekening leverancier</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Kasboek: mogelijke opvraging door secretariaat, 			beheersdienst of bij terreincontrole</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09647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332657"/>
            <a:ext cx="8568952" cy="5808852"/>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Overheadkosten (rechtstreeks gekoppeld aan personeelskosten)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Kosten verbonden aan werking personeelsleden van het project</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Forfaitair % vastgelegd bij gunning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Max. (en standaard) 15%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Inbegrepen: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Huur kantoren, gebouwen, vergaderlokaal</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Verwarming, verlichting, elektriciteit, gas, water</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Telefoon, internet, postzegels, verzending, 			kantoorbenodigdheden, inkt, papier/kopieën, 			onderhoud kantoren, onderhoud printer en PC</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Kleine reis- en verblijfskosten, km vergoeding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a:t>
            </a:r>
            <a:r>
              <a:rPr lang="nl-BE" altLang="nl-BE" sz="1800" dirty="0">
                <a:latin typeface="Verdana" pitchFamily="34" charset="0"/>
                <a:ea typeface="Verdana" pitchFamily="34" charset="0"/>
                <a:cs typeface="Verdana" pitchFamily="34" charset="0"/>
              </a:rPr>
              <a:t>Sociaal sec., boekhouding, juridisch advies</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 Verzekering: </a:t>
            </a:r>
            <a:r>
              <a:rPr lang="nl-BE" altLang="nl-BE" sz="1800" dirty="0" err="1">
                <a:latin typeface="Verdana" pitchFamily="34" charset="0"/>
                <a:ea typeface="Verdana" pitchFamily="34" charset="0"/>
                <a:cs typeface="Verdana" pitchFamily="34" charset="0"/>
              </a:rPr>
              <a:t>b.a.</a:t>
            </a:r>
            <a:r>
              <a:rPr lang="nl-BE" altLang="nl-BE" sz="1800" dirty="0">
                <a:latin typeface="Verdana" pitchFamily="34" charset="0"/>
                <a:ea typeface="Verdana" pitchFamily="34" charset="0"/>
                <a:cs typeface="Verdana" pitchFamily="34" charset="0"/>
              </a:rPr>
              <a:t>, brand</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92907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568952" cy="5490009"/>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Bewijslast:</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Geen bewijslast</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9284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Declaraties… wat?</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“Verklaren en/of aangeven van goederen en diensten om een beter beeld te schetsen van de stand van zaken op één welbepaald tijdstip.”</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Declaratiedossier Leader opgebouwd uit: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Inhoudelijke voortgangsrapportering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Financiële voortgangsrapportering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Tijdsregistratie projectmedewerkers</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Kosten- en betaalbewijzen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Bijkomende bewijsstukken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(verslagen, gevoerde communicatie, stukken i.v.m. WOO)</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Tweejaarlijks:</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Deadline 15 februari</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Deadline 15 juli</a:t>
            </a: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5979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332657"/>
            <a:ext cx="8568952" cy="5808852"/>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Externe prestaties</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Kosten voor de prestaties van externen (derden) verbonden aan het project</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Subsidiabel:</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Vergoedingen voor consulenten, ontwerpers, technisch advies…</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Ondersteuning</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Studies die verband houden met concrete actie binnen het project</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Bewijslast:</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Factuur + Betaalbewijs</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78674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332657"/>
            <a:ext cx="8568952" cy="5808852"/>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Bijdragen in natura</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Subsidiabel:</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Expliciet vermeld en goedgekeurd in aanvraag</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Onbetaald vrijwilligerswerk, gekoppeld aan investering waarbij de materiaalkosten bewezen worden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Max. 20 euro per uur</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Totaalbedrag mag maximaal 15% bedragen van totale projectkosten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Per vrijwilliger wordt een getekend registratieformulier meegestuurd</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16228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332657"/>
            <a:ext cx="8568952" cy="5808852"/>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Inkomsten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R</a:t>
            </a:r>
            <a:r>
              <a:rPr lang="nl-BE" altLang="nl-BE" sz="1800" dirty="0" err="1">
                <a:latin typeface="Verdana" pitchFamily="34" charset="0"/>
                <a:ea typeface="Verdana" pitchFamily="34" charset="0"/>
                <a:cs typeface="Verdana" pitchFamily="34" charset="0"/>
              </a:rPr>
              <a:t>aming</a:t>
            </a:r>
            <a:r>
              <a:rPr lang="nl-BE" altLang="nl-BE" sz="1800" dirty="0">
                <a:latin typeface="Verdana" pitchFamily="34" charset="0"/>
                <a:ea typeface="Verdana" pitchFamily="34" charset="0"/>
                <a:cs typeface="Verdana" pitchFamily="34" charset="0"/>
              </a:rPr>
              <a:t> inkomsten worden afgetrokken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 </a:t>
            </a:r>
            <a:r>
              <a:rPr lang="nl-BE" altLang="nl-BE" sz="1800" dirty="0" err="1">
                <a:latin typeface="Verdana" pitchFamily="34" charset="0"/>
                <a:ea typeface="Verdana" pitchFamily="34" charset="0"/>
                <a:cs typeface="Verdana" pitchFamily="34" charset="0"/>
              </a:rPr>
              <a:t>brutoprojectkosten</a:t>
            </a:r>
            <a:r>
              <a:rPr lang="nl-BE" altLang="nl-BE" sz="1800" dirty="0">
                <a:latin typeface="Verdana" pitchFamily="34" charset="0"/>
                <a:ea typeface="Verdana" pitchFamily="34" charset="0"/>
                <a:cs typeface="Verdana" pitchFamily="34" charset="0"/>
              </a:rPr>
              <a:t> – inkomsten = </a:t>
            </a:r>
            <a:r>
              <a:rPr lang="nl-BE" altLang="nl-BE" sz="1800" dirty="0" err="1">
                <a:latin typeface="Verdana" pitchFamily="34" charset="0"/>
                <a:ea typeface="Verdana" pitchFamily="34" charset="0"/>
                <a:cs typeface="Verdana" pitchFamily="34" charset="0"/>
              </a:rPr>
              <a:t>nettoprojectkost</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Bewijslast:</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Document met inkomsten en achterliggende berekeningen</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Opmerking: </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Totale projectkost &lt; 50 000 euro: geen inkomsten in mindering brengen</a:t>
            </a:r>
            <a:endParaRPr lang="nl-NL" altLang="nl-BE" sz="18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70316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332657"/>
            <a:ext cx="8568952" cy="5808852"/>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Niet declareerbare kosten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Recupereerbare BTW</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Rollend materieel tenzij </a:t>
            </a:r>
            <a:r>
              <a:rPr lang="nl-NL" altLang="nl-BE" sz="1800" dirty="0" err="1">
                <a:latin typeface="Verdana" pitchFamily="34" charset="0"/>
                <a:ea typeface="Verdana" pitchFamily="34" charset="0"/>
                <a:cs typeface="Verdana" pitchFamily="34" charset="0"/>
              </a:rPr>
              <a:t>projectspecifiek</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Reguliere kosten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Afschrijfkosten bestaande infrastructuur</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Zaai- een pootgoed </a:t>
            </a:r>
            <a:r>
              <a:rPr lang="nl-NL" altLang="nl-BE" sz="1800" dirty="0" err="1">
                <a:latin typeface="Verdana" pitchFamily="34" charset="0"/>
                <a:ea typeface="Verdana" pitchFamily="34" charset="0"/>
                <a:cs typeface="Verdana" pitchFamily="34" charset="0"/>
              </a:rPr>
              <a:t>eenjarigen</a:t>
            </a:r>
            <a:r>
              <a:rPr lang="nl-NL" altLang="nl-BE" sz="1800" dirty="0">
                <a:latin typeface="Verdana" pitchFamily="34" charset="0"/>
                <a:ea typeface="Verdana" pitchFamily="34" charset="0"/>
                <a:cs typeface="Verdana" pitchFamily="34" charset="0"/>
              </a:rPr>
              <a:t> (LEADER)</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Aankoop dieren (LEADER)</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Uitbatingskosten na realisatie van de investering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Grote afbraakwerken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Boetes, interesten, bankkosten, heffingen, belastingen, 	boetes, zitpenningen….</a:t>
            </a:r>
            <a:r>
              <a:rPr lang="nl-NL" altLang="nl-BE" sz="2000" dirty="0">
                <a:latin typeface="Verdana" pitchFamily="34" charset="0"/>
                <a:ea typeface="Verdana" pitchFamily="34" charset="0"/>
                <a:cs typeface="Verdana" pitchFamily="34" charset="0"/>
              </a:rPr>
              <a:t>	</a:t>
            </a:r>
            <a:endParaRPr lang="nl-NL" altLang="nl-BE" sz="20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51875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496944" cy="5490009"/>
          </a:xfrm>
        </p:spPr>
        <p:txBody>
          <a:bodyPr>
            <a:normAutofit/>
          </a:bodyPr>
          <a:lstStyle/>
          <a:p>
            <a:pPr algn="l"/>
            <a:r>
              <a:rPr lang="nl-NL" altLang="nl-BE" sz="1800" b="1" dirty="0">
                <a:latin typeface="Verdana" pitchFamily="34" charset="0"/>
                <a:ea typeface="Verdana" pitchFamily="34" charset="0"/>
                <a:cs typeface="Verdana" pitchFamily="34" charset="0"/>
              </a:rPr>
              <a:t>Kosten- en betaalbewijzen|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u="sng" dirty="0">
                <a:latin typeface="Verdana" pitchFamily="34" charset="0"/>
                <a:ea typeface="Verdana" pitchFamily="34" charset="0"/>
                <a:cs typeface="Verdana" pitchFamily="34" charset="0"/>
              </a:rPr>
              <a:t>Aandachtspunten:</a:t>
            </a:r>
            <a:br>
              <a:rPr lang="nl-NL" altLang="nl-BE" sz="1800" u="sng"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Interne facturatie: Subsidiabel bij bewijs van factuur of boekhoudkundige verwerking</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Geen dubbele financiering of overfinanciering: niet </a:t>
            </a:r>
            <a:r>
              <a:rPr lang="nl-BE" altLang="nl-BE" sz="1800" dirty="0" err="1">
                <a:latin typeface="Verdana" pitchFamily="34" charset="0"/>
                <a:ea typeface="Verdana" pitchFamily="34" charset="0"/>
                <a:cs typeface="Verdana" pitchFamily="34" charset="0"/>
              </a:rPr>
              <a:t>cumuleerbaar</a:t>
            </a:r>
            <a:r>
              <a:rPr lang="nl-BE" altLang="nl-BE" sz="1800" dirty="0">
                <a:latin typeface="Verdana" pitchFamily="34" charset="0"/>
                <a:ea typeface="Verdana" pitchFamily="34" charset="0"/>
                <a:cs typeface="Verdana" pitchFamily="34" charset="0"/>
              </a:rPr>
              <a:t> met andere subsidies</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Trekkingsrechten, steun aan de algemene werking, dotaties = eigen middelen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Acties voor het project: niet subsidiabel</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Enkel bewezen kosten worden uitbetaald</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Overschrijdingen kostenrubriek &gt; 10%: aanvragen projectaanpassing vóór de projectafloop bij de PG</a:t>
            </a: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58008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Bijkomende bewijsstukken|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u="sng" dirty="0">
                <a:latin typeface="Verdana" pitchFamily="34" charset="0"/>
                <a:ea typeface="Verdana" pitchFamily="34" charset="0"/>
                <a:cs typeface="Verdana" pitchFamily="34" charset="0"/>
              </a:rPr>
              <a:t>Soorten bewijsstukken:</a:t>
            </a:r>
            <a:br>
              <a:rPr lang="nl-NL" altLang="nl-BE" sz="1800" b="1" dirty="0">
                <a:latin typeface="Verdana" pitchFamily="34" charset="0"/>
                <a:ea typeface="Verdana" pitchFamily="34" charset="0"/>
                <a:cs typeface="Verdana" pitchFamily="34" charset="0"/>
              </a:rPr>
            </a:br>
            <a:r>
              <a:rPr lang="nl-NL" altLang="nl-BE" sz="1800" b="1" dirty="0">
                <a:latin typeface="Verdana" pitchFamily="34" charset="0"/>
                <a:ea typeface="Verdana" pitchFamily="34" charset="0"/>
                <a:cs typeface="Verdana" pitchFamily="34" charset="0"/>
              </a:rPr>
              <a:t>	</a:t>
            </a:r>
            <a:r>
              <a:rPr lang="nl-NL" altLang="nl-BE" sz="1800" dirty="0">
                <a:latin typeface="Verdana" pitchFamily="34" charset="0"/>
                <a:ea typeface="Verdana" pitchFamily="34" charset="0"/>
                <a:cs typeface="Verdana" pitchFamily="34" charset="0"/>
              </a:rPr>
              <a:t>Verslagen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Aanwezigheidslijsten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Foto’s</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2400" b="1" dirty="0">
                <a:latin typeface="Verdana" pitchFamily="34" charset="0"/>
                <a:ea typeface="Verdana" pitchFamily="34" charset="0"/>
                <a:cs typeface="Verdana" pitchFamily="34" charset="0"/>
              </a:rPr>
            </a:br>
            <a:br>
              <a:rPr lang="nl-NL" altLang="nl-BE" sz="2800" b="1" dirty="0">
                <a:latin typeface="Verdana" pitchFamily="34" charset="0"/>
                <a:ea typeface="Verdana" pitchFamily="34" charset="0"/>
                <a:cs typeface="Verdana" pitchFamily="34" charset="0"/>
              </a:rPr>
            </a:br>
            <a:endParaRPr lang="nl-NL" altLang="nl-BE" sz="2000" u="sng"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73557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539552" y="2420888"/>
            <a:ext cx="8172450" cy="1402620"/>
          </a:xfrm>
        </p:spPr>
        <p:txBody>
          <a:bodyPr>
            <a:normAutofit/>
          </a:bodyPr>
          <a:lstStyle/>
          <a:p>
            <a:pPr eaLnBrk="1" hangingPunct="1"/>
            <a:r>
              <a:rPr lang="nl-NL" altLang="nl-BE" sz="3200" b="1" dirty="0">
                <a:latin typeface="Verdana" pitchFamily="34" charset="0"/>
                <a:ea typeface="Verdana" pitchFamily="34" charset="0"/>
                <a:cs typeface="Verdana" pitchFamily="34" charset="0"/>
              </a:rPr>
              <a:t>Communicatieverplichtingen</a:t>
            </a: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34131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95536" y="531279"/>
            <a:ext cx="8568952" cy="5154637"/>
          </a:xfrm>
        </p:spPr>
        <p:txBody>
          <a:bodyPr>
            <a:normAutofit/>
          </a:bodyPr>
          <a:lstStyle/>
          <a:p>
            <a:pPr algn="l"/>
            <a:r>
              <a:rPr lang="nl-NL" altLang="nl-BE" sz="1800" b="1" dirty="0">
                <a:latin typeface="Verdana" pitchFamily="34" charset="0"/>
                <a:ea typeface="Verdana" pitchFamily="34" charset="0"/>
                <a:cs typeface="Verdana" pitchFamily="34" charset="0"/>
              </a:rPr>
              <a:t>Communicatie|</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Wat:		Communicatie over het project</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Wanneer: 	Min. gedurende de gehele projectperiode bij 				alle publicaties, promomateriaal, werfborden, 				infoborden, infoposters, filmpjes, persberichten, 			presentaties, webpagina’s, enz.</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Meer info:	</a:t>
            </a:r>
            <a:r>
              <a:rPr lang="nl-NL" altLang="nl-BE" sz="1800" dirty="0">
                <a:latin typeface="Verdana" pitchFamily="34" charset="0"/>
                <a:ea typeface="Verdana" pitchFamily="34" charset="0"/>
                <a:cs typeface="Verdana" pitchFamily="34" charset="0"/>
                <a:hlinkClick r:id="rId3"/>
              </a:rPr>
              <a:t>http://www.vlaanderen.be/pdpo</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NL" altLang="nl-BE" sz="1800" dirty="0">
                <a:latin typeface="Verdana" pitchFamily="34" charset="0"/>
                <a:ea typeface="Verdana" pitchFamily="34" charset="0"/>
                <a:cs typeface="Verdana" pitchFamily="34" charset="0"/>
                <a:hlinkClick r:id="rId4"/>
              </a:rPr>
              <a:t>http://platteland.limburg.be</a:t>
            </a:r>
            <a:br>
              <a:rPr lang="nl-NL" altLang="nl-BE" sz="2000" dirty="0">
                <a:latin typeface="Verdana" pitchFamily="34" charset="0"/>
                <a:ea typeface="Verdana" pitchFamily="34" charset="0"/>
                <a:cs typeface="Verdana" pitchFamily="34" charset="0"/>
              </a:rPr>
            </a:br>
            <a:endParaRPr lang="nl-NL" altLang="nl-BE" sz="2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49181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154637"/>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Verplichte onderdelen OKW – Platteland+|</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Logo Europa			</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Logo Vlaanderen + slagzin</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Logo Provincie Limburg</a:t>
            </a:r>
            <a:br>
              <a:rPr lang="nl-NL" altLang="nl-BE" sz="2000" dirty="0">
                <a:latin typeface="Verdana" pitchFamily="34" charset="0"/>
                <a:ea typeface="Verdana" pitchFamily="34" charset="0"/>
                <a:cs typeface="Verdana" pitchFamily="34" charset="0"/>
              </a:rPr>
            </a:br>
            <a:endParaRPr lang="nl-NL" altLang="nl-BE" sz="2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060" y="2060848"/>
            <a:ext cx="1001721" cy="68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8060" y="3009899"/>
            <a:ext cx="1953512" cy="790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Z:\2_Landbouw_en_Platteland\PDPO III PG Kempen en Maasland\Correspondentie\Website\Logo's\provincie Limburg_logo_ms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3873782"/>
            <a:ext cx="1706727"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0879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154637"/>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Verplichte onderdelen Leader|</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Logo Leader</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Logo Europa			</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Logo Vlaanderen + slagzin</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Logo Provincie Limburg</a:t>
            </a:r>
            <a:br>
              <a:rPr lang="nl-NL" altLang="nl-BE" sz="2000" dirty="0">
                <a:latin typeface="Verdana" pitchFamily="34" charset="0"/>
                <a:ea typeface="Verdana" pitchFamily="34" charset="0"/>
                <a:cs typeface="Verdana" pitchFamily="34" charset="0"/>
              </a:rPr>
            </a:br>
            <a:endParaRPr lang="nl-NL" altLang="nl-BE" sz="2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025" y="2564904"/>
            <a:ext cx="1001721" cy="68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3025" y="3429000"/>
            <a:ext cx="1953512" cy="790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3867" r="31000"/>
          <a:stretch/>
        </p:blipFill>
        <p:spPr bwMode="auto">
          <a:xfrm>
            <a:off x="4860032" y="1566772"/>
            <a:ext cx="936104" cy="83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Z:\2_Landbouw_en_Platteland\PDPO III PG Kempen en Maasland\Correspondentie\Website\Logo's\provincie Limburg_logo_ms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3025" y="4250997"/>
            <a:ext cx="1706727"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9965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610229"/>
          </a:xfrm>
        </p:spPr>
        <p:txBody>
          <a:bodyPr>
            <a:normAutofit/>
          </a:bodyPr>
          <a:lstStyle/>
          <a:p>
            <a:pPr algn="l"/>
            <a:r>
              <a:rPr lang="nl-NL" altLang="nl-BE" sz="1800" b="1" dirty="0">
                <a:latin typeface="Verdana" pitchFamily="34" charset="0"/>
                <a:ea typeface="Verdana" pitchFamily="34" charset="0"/>
                <a:cs typeface="Verdana" pitchFamily="34" charset="0"/>
              </a:rPr>
              <a:t>Inhoudelijke voortgangsrapportering|</a:t>
            </a:r>
            <a:br>
              <a:rPr lang="nl-NL" altLang="nl-BE" sz="1800" b="1" dirty="0">
                <a:latin typeface="Verdana" pitchFamily="34" charset="0"/>
                <a:ea typeface="Verdana" pitchFamily="34" charset="0"/>
                <a:cs typeface="Verdana" pitchFamily="34" charset="0"/>
              </a:rPr>
            </a:br>
            <a:r>
              <a:rPr lang="nl-NL" altLang="nl-BE" sz="1800" dirty="0">
                <a:solidFill>
                  <a:prstClr val="black"/>
                </a:solidFill>
                <a:latin typeface="Verdana" pitchFamily="34" charset="0"/>
                <a:ea typeface="Verdana" pitchFamily="34" charset="0"/>
                <a:cs typeface="Verdana" pitchFamily="34" charset="0"/>
              </a:rPr>
              <a:t>(Sjabloon platteland.limburg.be)</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u="sng" dirty="0">
                <a:latin typeface="Verdana" pitchFamily="34" charset="0"/>
                <a:ea typeface="Verdana" pitchFamily="34" charset="0"/>
                <a:cs typeface="Verdana" pitchFamily="34" charset="0"/>
              </a:rPr>
              <a:t>Topics:</a:t>
            </a: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Projectidentificatie			Voorbeeld</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Projectnummer 		HAS17/07</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Titel project			</a:t>
            </a:r>
            <a:r>
              <a:rPr lang="nl-NL" altLang="nl-BE" sz="1800" dirty="0" err="1">
                <a:latin typeface="Verdana" pitchFamily="34" charset="0"/>
                <a:ea typeface="Verdana" pitchFamily="34" charset="0"/>
                <a:cs typeface="Verdana" pitchFamily="34" charset="0"/>
              </a:rPr>
              <a:t>BioBeleefBoerderij</a:t>
            </a:r>
            <a:r>
              <a:rPr lang="nl-NL" altLang="nl-BE" sz="1800" dirty="0">
                <a:latin typeface="Verdana" pitchFamily="34" charset="0"/>
                <a:ea typeface="Verdana" pitchFamily="34" charset="0"/>
                <a:cs typeface="Verdana" pitchFamily="34" charset="0"/>
              </a:rPr>
              <a:t> de Alverberg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Promotor</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-Naam 			De Alverberg</a:t>
            </a:r>
            <a:br>
              <a:rPr lang="nl-NL" altLang="nl-BE" sz="1800" b="1" dirty="0">
                <a:latin typeface="Verdana" pitchFamily="34" charset="0"/>
                <a:ea typeface="Verdana" pitchFamily="34" charset="0"/>
                <a:cs typeface="Verdana" pitchFamily="34" charset="0"/>
              </a:rPr>
            </a:br>
            <a:r>
              <a:rPr lang="nl-NL" altLang="nl-BE" sz="1800" b="1" dirty="0">
                <a:latin typeface="Verdana" pitchFamily="34" charset="0"/>
                <a:ea typeface="Verdana" pitchFamily="34" charset="0"/>
                <a:cs typeface="Verdana" pitchFamily="34" charset="0"/>
              </a:rPr>
              <a:t>		</a:t>
            </a:r>
            <a:r>
              <a:rPr lang="nl-NL" altLang="nl-BE" sz="1800" dirty="0">
                <a:latin typeface="Verdana" pitchFamily="34" charset="0"/>
                <a:ea typeface="Verdana" pitchFamily="34" charset="0"/>
                <a:cs typeface="Verdana" pitchFamily="34" charset="0"/>
              </a:rPr>
              <a:t>-Adresgegevens	Opeindestraat 128</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3720 Kortessem</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-Rechtsvorm		vzw</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NL" altLang="nl-BE" sz="1800" dirty="0" err="1">
                <a:latin typeface="Verdana" pitchFamily="34" charset="0"/>
                <a:ea typeface="Verdana" pitchFamily="34" charset="0"/>
                <a:cs typeface="Verdana" pitchFamily="34" charset="0"/>
              </a:rPr>
              <a:t>BTW-nummer</a:t>
            </a:r>
            <a:r>
              <a:rPr lang="nl-NL" altLang="nl-BE" sz="1800" dirty="0">
                <a:latin typeface="Verdana" pitchFamily="34" charset="0"/>
                <a:ea typeface="Verdana" pitchFamily="34" charset="0"/>
                <a:cs typeface="Verdana" pitchFamily="34" charset="0"/>
              </a:rPr>
              <a:t>		433-***-***</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-Contactpersoon	I****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-Functie		Projectcoördinator</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-Telefoon/GSM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-E-mail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-Website		…</a:t>
            </a: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56821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95536" y="531279"/>
            <a:ext cx="8568952" cy="5154637"/>
          </a:xfrm>
        </p:spPr>
        <p:txBody>
          <a:bodyPr>
            <a:normAutofit/>
          </a:bodyPr>
          <a:lstStyle/>
          <a:p>
            <a:pPr algn="l"/>
            <a:r>
              <a:rPr lang="nl-NL" altLang="nl-BE" sz="1800" b="1" dirty="0">
                <a:latin typeface="Verdana" pitchFamily="34" charset="0"/>
                <a:ea typeface="Verdana" pitchFamily="34" charset="0"/>
                <a:cs typeface="Verdana" pitchFamily="34" charset="0"/>
              </a:rPr>
              <a:t>Voorlichtings-, communicatiemateriaal, website|</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Inhoud: 	Beschrijving project of actie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Nodige logo’s en slagzin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Verantwoordelijke uitgever</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Link naar </a:t>
            </a:r>
            <a:r>
              <a:rPr lang="nl-BE" altLang="nl-BE" sz="1800" dirty="0">
                <a:latin typeface="Verdana" pitchFamily="34" charset="0"/>
                <a:ea typeface="Verdana" pitchFamily="34" charset="0"/>
                <a:cs typeface="Verdana" pitchFamily="34" charset="0"/>
                <a:hlinkClick r:id="rId3"/>
              </a:rPr>
              <a:t>www.vlaanderen.be/pdpo</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Link naar </a:t>
            </a:r>
            <a:r>
              <a:rPr lang="nl-BE" altLang="nl-BE" sz="1800" dirty="0">
                <a:latin typeface="Verdana" pitchFamily="34" charset="0"/>
                <a:ea typeface="Verdana" pitchFamily="34" charset="0"/>
                <a:cs typeface="Verdana" pitchFamily="34" charset="0"/>
                <a:hlinkClick r:id="rId4"/>
              </a:rPr>
              <a:t>http://ec.europa.eu/agriculture</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Link naar </a:t>
            </a:r>
            <a:r>
              <a:rPr lang="nl-BE" altLang="nl-BE" sz="1800" dirty="0">
                <a:latin typeface="Verdana" pitchFamily="34" charset="0"/>
                <a:ea typeface="Verdana" pitchFamily="34" charset="0"/>
                <a:cs typeface="Verdana" pitchFamily="34" charset="0"/>
                <a:hlinkClick r:id="rId5"/>
              </a:rPr>
              <a:t>http://platteland.limburg.be</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Wanneer:	Tijdens de projectperiode</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Opmerking: Bij professionele websites met een directe link tussen website en gesteunde actie, moet een korte beschrijving vermeld worden met de vermelding “met steun van ELFPO”</a:t>
            </a: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76313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95536" y="531279"/>
            <a:ext cx="8568952" cy="5154637"/>
          </a:xfrm>
        </p:spPr>
        <p:txBody>
          <a:bodyPr>
            <a:normAutofit/>
          </a:bodyPr>
          <a:lstStyle/>
          <a:p>
            <a:pPr algn="l"/>
            <a:r>
              <a:rPr lang="nl-NL" altLang="nl-BE" sz="1800" b="1" dirty="0">
                <a:latin typeface="Verdana" pitchFamily="34" charset="0"/>
                <a:ea typeface="Verdana" pitchFamily="34" charset="0"/>
                <a:cs typeface="Verdana" pitchFamily="34" charset="0"/>
              </a:rPr>
              <a:t>Informatieposter|</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Wat: 		Min. A3 formaat</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Inhoud:	Beschrijving project of actie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Nodige logo’s en slagzin</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Wanneer:	Overheidssteun &gt; €10.000</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Tijdens de projectperiode </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Publiek zichtbare plaats</a:t>
            </a: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03876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95536" y="531279"/>
            <a:ext cx="8568952" cy="5154637"/>
          </a:xfrm>
        </p:spPr>
        <p:txBody>
          <a:bodyPr>
            <a:normAutofit/>
          </a:bodyPr>
          <a:lstStyle/>
          <a:p>
            <a:pPr algn="l"/>
            <a:r>
              <a:rPr lang="nl-NL" altLang="nl-BE" sz="1800" b="1" dirty="0">
                <a:latin typeface="Verdana" pitchFamily="34" charset="0"/>
                <a:ea typeface="Verdana" pitchFamily="34" charset="0"/>
                <a:cs typeface="Verdana" pitchFamily="34" charset="0"/>
              </a:rPr>
              <a:t>Informatiebord|</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Wat: 		Min. A4 formaat</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Inhoud:	Beschrijving project of actie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Nodige logo’s en slagzin</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Wanneer:	Investeringsproject - Overheidssteun &gt; €50.000</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Tijdens de projectperiode </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Publiek zichtbare plaats</a:t>
            </a: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33472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95536" y="531279"/>
            <a:ext cx="8568952" cy="5154637"/>
          </a:xfrm>
        </p:spPr>
        <p:txBody>
          <a:bodyPr>
            <a:normAutofit/>
          </a:bodyPr>
          <a:lstStyle/>
          <a:p>
            <a:pPr algn="l"/>
            <a:r>
              <a:rPr lang="nl-NL" altLang="nl-BE" sz="1800" b="1" dirty="0" err="1">
                <a:latin typeface="Verdana" pitchFamily="34" charset="0"/>
                <a:ea typeface="Verdana" pitchFamily="34" charset="0"/>
                <a:cs typeface="Verdana" pitchFamily="34" charset="0"/>
              </a:rPr>
              <a:t>Werfbord</a:t>
            </a:r>
            <a:r>
              <a:rPr lang="nl-NL" altLang="nl-BE" sz="1800" b="1" dirty="0">
                <a:latin typeface="Verdana" pitchFamily="34" charset="0"/>
                <a:ea typeface="Verdana" pitchFamily="34" charset="0"/>
                <a:cs typeface="Verdana" pitchFamily="34" charset="0"/>
              </a:rPr>
              <a:t>|</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Wat: 		Min. A3 formaat</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Inhoud:	Beschrijving project of actie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Belangrijkste doelstelling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Nodige logo’s en slagzin</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Wanneer:	Investerings-, infrastructuurproject &gt; €100.000</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Tijdens de projectperiode – 5 jaar na project</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Publiek zichtbare plaats</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solidFill>
                  <a:prstClr val="black"/>
                </a:solidFill>
                <a:latin typeface="Verdana" pitchFamily="34" charset="0"/>
                <a:ea typeface="Verdana" pitchFamily="34" charset="0"/>
                <a:cs typeface="Verdana" pitchFamily="34" charset="0"/>
              </a:rPr>
              <a:t>Opmerking: Tussen 0-3 maanden een tijdelijk werfbord, na 3 maanden een permanent werfbord</a:t>
            </a: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80477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95536" y="531279"/>
            <a:ext cx="8568952" cy="5154637"/>
          </a:xfrm>
        </p:spPr>
        <p:txBody>
          <a:bodyPr>
            <a:normAutofit/>
          </a:bodyPr>
          <a:lstStyle/>
          <a:p>
            <a:pPr algn="l"/>
            <a:r>
              <a:rPr lang="nl-NL" altLang="nl-BE" sz="1800" b="1" dirty="0">
                <a:latin typeface="Verdana" pitchFamily="34" charset="0"/>
                <a:ea typeface="Verdana" pitchFamily="34" charset="0"/>
                <a:cs typeface="Verdana" pitchFamily="34" charset="0"/>
              </a:rPr>
              <a:t>Sancties|</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Communicatierichtlijnen maken deel uit van de subsidievoorwaarden en zijn bindend en verplicht voor begunstigden</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Gedeclareerde communicatiekanalen: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Niet of gedeeltelijke uitbetaling van gedeclareerde kosten</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Overige communicatiekanalen: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Opschorting van betaling tot 3 maanden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Herhaling (na opschorting)</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Reductie van 5% subsidie bij ontbrekende </a:t>
            </a:r>
            <a:r>
              <a:rPr lang="nl-BE" altLang="nl-BE" sz="1800" dirty="0" err="1">
                <a:latin typeface="Verdana" pitchFamily="34" charset="0"/>
                <a:ea typeface="Verdana" pitchFamily="34" charset="0"/>
                <a:cs typeface="Verdana" pitchFamily="34" charset="0"/>
              </a:rPr>
              <a:t>comm</a:t>
            </a:r>
            <a:r>
              <a:rPr lang="nl-BE" altLang="nl-BE" sz="1800" dirty="0">
                <a:latin typeface="Verdana" pitchFamily="34" charset="0"/>
                <a:ea typeface="Verdana" pitchFamily="34" charset="0"/>
                <a:cs typeface="Verdana" pitchFamily="34" charset="0"/>
              </a:rPr>
              <a:t>.</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Reductie van 1% subsidie bij incorrecte </a:t>
            </a:r>
            <a:r>
              <a:rPr lang="nl-BE" altLang="nl-BE" sz="1800" dirty="0" err="1">
                <a:latin typeface="Verdana" pitchFamily="34" charset="0"/>
                <a:ea typeface="Verdana" pitchFamily="34" charset="0"/>
                <a:cs typeface="Verdana" pitchFamily="34" charset="0"/>
              </a:rPr>
              <a:t>comm</a:t>
            </a:r>
            <a:r>
              <a:rPr lang="nl-BE" altLang="nl-BE" sz="1800" dirty="0">
                <a:latin typeface="Verdana" pitchFamily="34" charset="0"/>
                <a:ea typeface="Verdana" pitchFamily="34" charset="0"/>
                <a:cs typeface="Verdana" pitchFamily="34" charset="0"/>
              </a:rPr>
              <a:t>.</a:t>
            </a: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47999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539552" y="2420888"/>
            <a:ext cx="8172450" cy="1402620"/>
          </a:xfrm>
        </p:spPr>
        <p:txBody>
          <a:bodyPr>
            <a:normAutofit/>
          </a:bodyPr>
          <a:lstStyle/>
          <a:p>
            <a:r>
              <a:rPr lang="nl-BE" altLang="nl-BE" sz="3200" b="1" dirty="0">
                <a:latin typeface="Verdana" pitchFamily="34" charset="0"/>
                <a:ea typeface="Verdana" pitchFamily="34" charset="0"/>
                <a:cs typeface="Verdana" pitchFamily="34" charset="0"/>
              </a:rPr>
              <a:t>Wet op de overheidsopdrachten binnen declaraties</a:t>
            </a:r>
            <a:endParaRPr lang="nl-NL" altLang="nl-BE" sz="3200" b="1"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89681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568952" cy="5490009"/>
          </a:xfrm>
        </p:spPr>
        <p:txBody>
          <a:bodyPr>
            <a:normAutofit/>
          </a:bodyPr>
          <a:lstStyle/>
          <a:p>
            <a:pPr algn="l"/>
            <a:r>
              <a:rPr lang="nl-NL" altLang="nl-BE" sz="1800" b="1" dirty="0">
                <a:latin typeface="Verdana" pitchFamily="34" charset="0"/>
                <a:ea typeface="Verdana" pitchFamily="34" charset="0"/>
                <a:cs typeface="Verdana" pitchFamily="34" charset="0"/>
              </a:rPr>
              <a:t>Wetgevend kader|</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BE" altLang="nl-BE" sz="1800" b="1"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Wet inzake overheidsopdrachten van 17 juni 2016</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Wet betreffende de concessie overeenkomsten van 17 juni 2016</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Wet betreffende de motivering, de informatie en de rechtsmiddelen inzake overheidsopdrachten, bepaalde opdrachten voor werken, leveringen en diensten en concessies van 17 juni 2013</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KB plaatsing overheidsopdrachten in de klassieke sectoren van 18 april 2017 </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KB plaatsing overheidsopdrachten in de speciale sectoren van 18 juni 2017 </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KB tot bepaling van de algemene uitvoeringsregels van de overheidsopdrachten van 14 januari 2013 met bijlagen algemene uitvoeringsregels</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KB betreffende de plaatsing en de algemene uitvoeringsregels van de concessieovereenkomsten van 25 juni 2017 </a:t>
            </a: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12380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568952" cy="5490009"/>
          </a:xfrm>
        </p:spPr>
        <p:txBody>
          <a:bodyPr>
            <a:normAutofit/>
          </a:bodyPr>
          <a:lstStyle/>
          <a:p>
            <a:pPr algn="l"/>
            <a:r>
              <a:rPr lang="nl-NL" altLang="nl-BE" sz="1800" b="1" dirty="0">
                <a:latin typeface="Verdana" pitchFamily="34" charset="0"/>
                <a:ea typeface="Verdana" pitchFamily="34" charset="0"/>
                <a:cs typeface="Verdana" pitchFamily="34" charset="0"/>
              </a:rPr>
              <a:t>Toepassingsgebied|</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A. </a:t>
            </a:r>
            <a:r>
              <a:rPr lang="nl-BE" altLang="nl-BE" sz="1800" dirty="0">
                <a:latin typeface="Verdana" pitchFamily="34" charset="0"/>
                <a:ea typeface="Verdana" pitchFamily="34" charset="0"/>
                <a:cs typeface="Verdana" pitchFamily="34" charset="0"/>
              </a:rPr>
              <a:t>Overheid:</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 Staat, de Gemeenschappen, de Gewesten, de provincies, de gemeenten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 organismen van openbaar nut</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 publiekrechtelijke verenigingen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 openbare centra voor maatschappelijk welzijn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 kerkfabrieken en de instellingen die belast zijn met het beheer van de temporaliën van de erkende erediensten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 provinciale ontwikkelingsmaatschappijen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 polders en wateringen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 ruilverkavelingscomités</a:t>
            </a:r>
            <a:br>
              <a:rPr lang="nl-BE" altLang="nl-BE" sz="2000" dirty="0">
                <a:latin typeface="Verdana" pitchFamily="34" charset="0"/>
                <a:ea typeface="Verdana" pitchFamily="34" charset="0"/>
                <a:cs typeface="Verdana" pitchFamily="34" charset="0"/>
              </a:rPr>
            </a:br>
            <a:endParaRPr lang="nl-NL" altLang="nl-BE" sz="20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95012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23528" y="531279"/>
            <a:ext cx="8820472" cy="5490009"/>
          </a:xfrm>
        </p:spPr>
        <p:txBody>
          <a:bodyPr>
            <a:normAutofit fontScale="90000"/>
          </a:bodyPr>
          <a:lstStyle/>
          <a:p>
            <a:pPr algn="l"/>
            <a:r>
              <a:rPr lang="nl-NL" altLang="nl-BE" sz="2000" b="1" dirty="0">
                <a:latin typeface="Verdana" pitchFamily="34" charset="0"/>
                <a:ea typeface="Verdana" pitchFamily="34" charset="0"/>
                <a:cs typeface="Verdana" pitchFamily="34" charset="0"/>
              </a:rPr>
              <a:t>Toepassingsgebied|</a:t>
            </a:r>
            <a:br>
              <a:rPr lang="nl-NL" altLang="nl-BE" sz="2000" b="1" dirty="0">
                <a:latin typeface="Verdana" pitchFamily="34" charset="0"/>
                <a:ea typeface="Verdana" pitchFamily="34" charset="0"/>
                <a:cs typeface="Verdana" pitchFamily="34" charset="0"/>
              </a:rPr>
            </a:br>
            <a:br>
              <a:rPr lang="nl-NL" altLang="nl-BE" sz="2000" b="1"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B. </a:t>
            </a:r>
            <a:r>
              <a:rPr lang="nl-BE" altLang="nl-BE" sz="2000" dirty="0">
                <a:latin typeface="Verdana" pitchFamily="34" charset="0"/>
                <a:ea typeface="Verdana" pitchFamily="34" charset="0"/>
                <a:cs typeface="Verdana" pitchFamily="34" charset="0"/>
              </a:rPr>
              <a:t>Organisaties die cumulatief aan drie voorwaarden voldoen</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Eerste criterium: doel van algemeen belang en niet van industriële of commerciële aard</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Tweede criterium: rechtspersoonlijkheid</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Derde criterium: overwegende overheidsinvloed</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a:t>
            </a:r>
            <a:r>
              <a:rPr lang="nl-BE" altLang="nl-BE" sz="2000" u="sng" dirty="0">
                <a:latin typeface="Verdana" pitchFamily="34" charset="0"/>
                <a:ea typeface="Verdana" pitchFamily="34" charset="0"/>
                <a:cs typeface="Verdana" pitchFamily="34" charset="0"/>
              </a:rPr>
              <a:t>Er is een overwegende overheidsinvloed wanneer: </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 ofwel meer dan de helft gefinancierd worden door de overheden</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 ofwel het beheer onderworpen is aan toezicht van die overheden</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 ofwel de leden van de directie, van de raad van bestuur of van 	de raad van toezicht voor meer dan de helft door die overheden 	of overheidsinstellingen zijn aangewezen.</a:t>
            </a:r>
            <a:br>
              <a:rPr lang="nl-BE" altLang="nl-BE" sz="2000" dirty="0">
                <a:latin typeface="Verdana" pitchFamily="34" charset="0"/>
                <a:ea typeface="Verdana" pitchFamily="34" charset="0"/>
                <a:cs typeface="Verdana" pitchFamily="34" charset="0"/>
              </a:rPr>
            </a:br>
            <a:br>
              <a:rPr lang="nl-BE" altLang="nl-BE" sz="2000" dirty="0">
                <a:latin typeface="Verdana" pitchFamily="34" charset="0"/>
                <a:ea typeface="Verdana" pitchFamily="34" charset="0"/>
                <a:cs typeface="Verdana" pitchFamily="34" charset="0"/>
              </a:rPr>
            </a:b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C. Vereniging bestaande uit één of meer aanbestedende overheden zoals bedoeld in A en B</a:t>
            </a:r>
            <a:br>
              <a:rPr lang="nl-BE" altLang="nl-BE" sz="2000" dirty="0">
                <a:latin typeface="Verdana" pitchFamily="34" charset="0"/>
                <a:ea typeface="Verdana" pitchFamily="34" charset="0"/>
                <a:cs typeface="Verdana" pitchFamily="34" charset="0"/>
              </a:rPr>
            </a:br>
            <a:endParaRPr lang="nl-NL" altLang="nl-BE" sz="20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72755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23528" y="531279"/>
            <a:ext cx="8820472" cy="5490009"/>
          </a:xfrm>
        </p:spPr>
        <p:txBody>
          <a:bodyPr>
            <a:normAutofit/>
          </a:bodyPr>
          <a:lstStyle/>
          <a:p>
            <a:pPr algn="l"/>
            <a:r>
              <a:rPr lang="nl-NL" altLang="nl-BE" sz="1800" b="1" dirty="0">
                <a:latin typeface="Verdana" pitchFamily="34" charset="0"/>
                <a:ea typeface="Verdana" pitchFamily="34" charset="0"/>
                <a:cs typeface="Verdana" pitchFamily="34" charset="0"/>
              </a:rPr>
              <a:t>Toepassingsgebied|</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D. </a:t>
            </a:r>
            <a:r>
              <a:rPr lang="nl-BE" altLang="nl-BE" sz="1800" dirty="0">
                <a:latin typeface="Verdana" pitchFamily="34" charset="0"/>
                <a:ea typeface="Verdana" pitchFamily="34" charset="0"/>
                <a:cs typeface="Verdana" pitchFamily="34" charset="0"/>
              </a:rPr>
              <a:t>Privaatrechtelijke organisaties voor bepaalde gesubsidieerde opdrachten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a:t>
            </a:r>
            <a:r>
              <a:rPr lang="nl-BE" altLang="nl-BE" sz="1800" u="sng" dirty="0">
                <a:latin typeface="Verdana" pitchFamily="34" charset="0"/>
                <a:ea typeface="Verdana" pitchFamily="34" charset="0"/>
                <a:cs typeface="Verdana" pitchFamily="34" charset="0"/>
              </a:rPr>
              <a:t>Wanneer cumulatief aan volgende voorwaarden is voldaan: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 de opdracht wordt rechtstreeks voor meer dan 50% 	gesubsidieerd door de overheid</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 het geraamde bedrag van de opdracht excl. BTW is gelijk aan of 	groter dan de Europese drempel</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 het betreft:</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“opdrachten van werken”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“opdrachten van diensten”</a:t>
            </a:r>
            <a:br>
              <a:rPr lang="nl-BE" altLang="nl-BE" sz="2000" dirty="0">
                <a:latin typeface="Verdana" pitchFamily="34" charset="0"/>
                <a:ea typeface="Verdana" pitchFamily="34" charset="0"/>
                <a:cs typeface="Verdana" pitchFamily="34" charset="0"/>
              </a:rPr>
            </a:br>
            <a:br>
              <a:rPr lang="nl-BE" altLang="nl-BE" sz="2000" dirty="0">
                <a:latin typeface="Verdana" pitchFamily="34" charset="0"/>
                <a:ea typeface="Verdana" pitchFamily="34" charset="0"/>
                <a:cs typeface="Verdana" pitchFamily="34" charset="0"/>
              </a:rPr>
            </a:br>
            <a:endParaRPr lang="nl-NL" altLang="nl-BE" sz="20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59398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Inhoudelijke voortgangsrapportering|</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Projectsamenvatting</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Financiële voortgang project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Tabel met geplande uitgaven volgens projectaanvraag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Tabel met werkelijke uitgaven tot nu toe</a:t>
            </a:r>
            <a:br>
              <a:rPr lang="nl-NL" altLang="nl-BE" sz="2000" dirty="0">
                <a:latin typeface="Verdana" pitchFamily="34" charset="0"/>
                <a:ea typeface="Verdana" pitchFamily="34" charset="0"/>
                <a:cs typeface="Verdana" pitchFamily="34" charset="0"/>
              </a:rPr>
            </a:br>
            <a:br>
              <a:rPr lang="nl-NL" altLang="nl-BE" sz="2000" dirty="0">
                <a:latin typeface="Verdana" pitchFamily="34" charset="0"/>
                <a:ea typeface="Verdana" pitchFamily="34" charset="0"/>
                <a:cs typeface="Verdana" pitchFamily="34" charset="0"/>
              </a:rPr>
            </a:br>
            <a:br>
              <a:rPr lang="nl-NL" altLang="nl-BE" sz="2000" dirty="0">
                <a:latin typeface="Verdana" pitchFamily="34" charset="0"/>
                <a:ea typeface="Verdana" pitchFamily="34" charset="0"/>
                <a:cs typeface="Verdana" pitchFamily="34" charset="0"/>
              </a:rPr>
            </a:br>
            <a:endParaRPr lang="nl-NL" altLang="nl-BE" sz="20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 3"/>
          <p:cNvGraphicFramePr>
            <a:graphicFrameLocks noGrp="1"/>
          </p:cNvGraphicFramePr>
          <p:nvPr>
            <p:extLst>
              <p:ext uri="{D42A27DB-BD31-4B8C-83A1-F6EECF244321}">
                <p14:modId xmlns:p14="http://schemas.microsoft.com/office/powerpoint/2010/main" val="2610746981"/>
              </p:ext>
            </p:extLst>
          </p:nvPr>
        </p:nvGraphicFramePr>
        <p:xfrm>
          <a:off x="1475656" y="2924944"/>
          <a:ext cx="3600450" cy="1174115"/>
        </p:xfrm>
        <a:graphic>
          <a:graphicData uri="http://schemas.openxmlformats.org/drawingml/2006/table">
            <a:tbl>
              <a:tblPr firstRow="1" firstCol="1" bandRow="1">
                <a:tableStyleId>{2D5ABB26-0587-4C30-8999-92F81FD0307C}</a:tableStyleId>
              </a:tblPr>
              <a:tblGrid>
                <a:gridCol w="180022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tblGrid>
              <a:tr h="160020">
                <a:tc>
                  <a:txBody>
                    <a:bodyPr/>
                    <a:lstStyle/>
                    <a:p>
                      <a:pPr algn="just">
                        <a:spcAft>
                          <a:spcPts val="0"/>
                        </a:spcAft>
                      </a:pPr>
                      <a:r>
                        <a:rPr lang="nl-BE" sz="1100" dirty="0">
                          <a:effectLst/>
                        </a:rPr>
                        <a:t>Investeringskosten</a:t>
                      </a:r>
                      <a:endParaRPr lang="nl-BE" sz="1200" dirty="0">
                        <a:solidFill>
                          <a:srgbClr val="000000"/>
                        </a:solidFill>
                        <a:effectLst/>
                        <a:latin typeface="Arial"/>
                        <a:ea typeface="Calibri"/>
                      </a:endParaRPr>
                    </a:p>
                  </a:txBody>
                  <a:tcPr marL="68580" marR="68580" marT="0" marB="0"/>
                </a:tc>
                <a:tc>
                  <a:txBody>
                    <a:bodyPr/>
                    <a:lstStyle/>
                    <a:p>
                      <a:pPr algn="just">
                        <a:spcAft>
                          <a:spcPts val="0"/>
                        </a:spcAft>
                      </a:pPr>
                      <a:r>
                        <a:rPr lang="nl-BE" sz="1100">
                          <a:effectLst/>
                        </a:rPr>
                        <a:t>…</a:t>
                      </a:r>
                      <a:endParaRPr lang="nl-B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0"/>
                  </a:ext>
                </a:extLst>
              </a:tr>
              <a:tr h="160020">
                <a:tc>
                  <a:txBody>
                    <a:bodyPr/>
                    <a:lstStyle/>
                    <a:p>
                      <a:pPr algn="just">
                        <a:spcAft>
                          <a:spcPts val="0"/>
                        </a:spcAft>
                      </a:pPr>
                      <a:r>
                        <a:rPr lang="nl-BE" sz="1100">
                          <a:effectLst/>
                        </a:rPr>
                        <a:t>Personeelskosten</a:t>
                      </a:r>
                      <a:endParaRPr lang="nl-BE" sz="1200">
                        <a:solidFill>
                          <a:srgbClr val="000000"/>
                        </a:solidFill>
                        <a:effectLst/>
                        <a:latin typeface="Arial"/>
                        <a:ea typeface="Calibri"/>
                      </a:endParaRPr>
                    </a:p>
                  </a:txBody>
                  <a:tcPr marL="68580" marR="68580" marT="0" marB="0"/>
                </a:tc>
                <a:tc>
                  <a:txBody>
                    <a:bodyPr/>
                    <a:lstStyle/>
                    <a:p>
                      <a:pPr algn="just">
                        <a:spcAft>
                          <a:spcPts val="0"/>
                        </a:spcAft>
                      </a:pPr>
                      <a:r>
                        <a:rPr lang="nl-BE" sz="1100">
                          <a:effectLst/>
                        </a:rPr>
                        <a:t>…</a:t>
                      </a:r>
                      <a:endParaRPr lang="nl-B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1"/>
                  </a:ext>
                </a:extLst>
              </a:tr>
              <a:tr h="160020">
                <a:tc>
                  <a:txBody>
                    <a:bodyPr/>
                    <a:lstStyle/>
                    <a:p>
                      <a:pPr algn="just">
                        <a:spcAft>
                          <a:spcPts val="0"/>
                        </a:spcAft>
                      </a:pPr>
                      <a:r>
                        <a:rPr lang="nl-BE" sz="1100" dirty="0">
                          <a:effectLst/>
                        </a:rPr>
                        <a:t>Werkingskosten</a:t>
                      </a:r>
                      <a:endParaRPr lang="nl-BE" sz="1200" dirty="0">
                        <a:solidFill>
                          <a:srgbClr val="000000"/>
                        </a:solidFill>
                        <a:effectLst/>
                        <a:latin typeface="Arial"/>
                        <a:ea typeface="Calibri"/>
                      </a:endParaRPr>
                    </a:p>
                  </a:txBody>
                  <a:tcPr marL="68580" marR="68580" marT="0" marB="0"/>
                </a:tc>
                <a:tc>
                  <a:txBody>
                    <a:bodyPr/>
                    <a:lstStyle/>
                    <a:p>
                      <a:pPr algn="just">
                        <a:spcAft>
                          <a:spcPts val="0"/>
                        </a:spcAft>
                      </a:pPr>
                      <a:r>
                        <a:rPr lang="nl-BE" sz="1100">
                          <a:effectLst/>
                        </a:rPr>
                        <a:t>…</a:t>
                      </a:r>
                      <a:endParaRPr lang="nl-B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2"/>
                  </a:ext>
                </a:extLst>
              </a:tr>
              <a:tr h="160020">
                <a:tc>
                  <a:txBody>
                    <a:bodyPr/>
                    <a:lstStyle/>
                    <a:p>
                      <a:pPr algn="just">
                        <a:spcAft>
                          <a:spcPts val="0"/>
                        </a:spcAft>
                      </a:pPr>
                      <a:r>
                        <a:rPr lang="nl-BE" sz="1100">
                          <a:effectLst/>
                        </a:rPr>
                        <a:t>Overheadkosten </a:t>
                      </a:r>
                      <a:endParaRPr lang="nl-BE" sz="1200">
                        <a:solidFill>
                          <a:srgbClr val="000000"/>
                        </a:solidFill>
                        <a:effectLst/>
                        <a:latin typeface="Arial"/>
                        <a:ea typeface="Calibri"/>
                      </a:endParaRPr>
                    </a:p>
                  </a:txBody>
                  <a:tcPr marL="68580" marR="68580" marT="0" marB="0"/>
                </a:tc>
                <a:tc>
                  <a:txBody>
                    <a:bodyPr/>
                    <a:lstStyle/>
                    <a:p>
                      <a:pPr algn="just">
                        <a:spcAft>
                          <a:spcPts val="0"/>
                        </a:spcAft>
                      </a:pPr>
                      <a:r>
                        <a:rPr lang="nl-BE" sz="1100">
                          <a:effectLst/>
                        </a:rPr>
                        <a:t>…</a:t>
                      </a:r>
                      <a:endParaRPr lang="nl-B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3"/>
                  </a:ext>
                </a:extLst>
              </a:tr>
              <a:tr h="160020">
                <a:tc>
                  <a:txBody>
                    <a:bodyPr/>
                    <a:lstStyle/>
                    <a:p>
                      <a:pPr algn="just">
                        <a:spcAft>
                          <a:spcPts val="0"/>
                        </a:spcAft>
                      </a:pPr>
                      <a:r>
                        <a:rPr lang="nl-BE" sz="1100" dirty="0">
                          <a:effectLst/>
                        </a:rPr>
                        <a:t>Externe prestaties</a:t>
                      </a:r>
                      <a:endParaRPr lang="nl-BE" sz="1200" dirty="0">
                        <a:solidFill>
                          <a:srgbClr val="000000"/>
                        </a:solidFill>
                        <a:effectLst/>
                        <a:latin typeface="Arial"/>
                        <a:ea typeface="Calibri"/>
                      </a:endParaRPr>
                    </a:p>
                  </a:txBody>
                  <a:tcPr marL="68580" marR="68580" marT="0" marB="0"/>
                </a:tc>
                <a:tc>
                  <a:txBody>
                    <a:bodyPr/>
                    <a:lstStyle/>
                    <a:p>
                      <a:pPr algn="just">
                        <a:spcAft>
                          <a:spcPts val="0"/>
                        </a:spcAft>
                      </a:pPr>
                      <a:r>
                        <a:rPr lang="nl-BE" sz="1100">
                          <a:effectLst/>
                        </a:rPr>
                        <a:t>…</a:t>
                      </a:r>
                      <a:endParaRPr lang="nl-B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4"/>
                  </a:ext>
                </a:extLst>
              </a:tr>
              <a:tr h="160020">
                <a:tc>
                  <a:txBody>
                    <a:bodyPr/>
                    <a:lstStyle/>
                    <a:p>
                      <a:pPr algn="just">
                        <a:spcAft>
                          <a:spcPts val="0"/>
                        </a:spcAft>
                      </a:pPr>
                      <a:r>
                        <a:rPr lang="nl-BE" sz="1100">
                          <a:effectLst/>
                        </a:rPr>
                        <a:t>Bijdrage in natura</a:t>
                      </a:r>
                      <a:endParaRPr lang="nl-BE" sz="1200">
                        <a:solidFill>
                          <a:srgbClr val="000000"/>
                        </a:solidFill>
                        <a:effectLst/>
                        <a:latin typeface="Arial"/>
                        <a:ea typeface="Calibri"/>
                      </a:endParaRPr>
                    </a:p>
                  </a:txBody>
                  <a:tcPr marL="68580" marR="68580" marT="0" marB="0"/>
                </a:tc>
                <a:tc>
                  <a:txBody>
                    <a:bodyPr/>
                    <a:lstStyle/>
                    <a:p>
                      <a:pPr algn="just">
                        <a:spcAft>
                          <a:spcPts val="0"/>
                        </a:spcAft>
                      </a:pPr>
                      <a:r>
                        <a:rPr lang="nl-BE" sz="1100" dirty="0">
                          <a:effectLst/>
                        </a:rPr>
                        <a:t>…</a:t>
                      </a:r>
                      <a:endParaRPr lang="nl-BE" sz="1200" dirty="0">
                        <a:solidFill>
                          <a:srgbClr val="000000"/>
                        </a:solidFill>
                        <a:effectLst/>
                        <a:latin typeface="Arial"/>
                        <a:ea typeface="Calibri"/>
                      </a:endParaRPr>
                    </a:p>
                  </a:txBody>
                  <a:tcPr marL="68580" marR="68580" marT="0" marB="0"/>
                </a:tc>
                <a:extLst>
                  <a:ext uri="{0D108BD9-81ED-4DB2-BD59-A6C34878D82A}">
                    <a16:rowId xmlns:a16="http://schemas.microsoft.com/office/drawing/2014/main" val="10005"/>
                  </a:ext>
                </a:extLst>
              </a:tr>
              <a:tr h="168275">
                <a:tc>
                  <a:txBody>
                    <a:bodyPr/>
                    <a:lstStyle/>
                    <a:p>
                      <a:pPr algn="just">
                        <a:spcAft>
                          <a:spcPts val="0"/>
                        </a:spcAft>
                      </a:pPr>
                      <a:r>
                        <a:rPr lang="nl-BE" sz="1100" dirty="0">
                          <a:effectLst/>
                        </a:rPr>
                        <a:t>Inkomsten </a:t>
                      </a:r>
                      <a:endParaRPr lang="nl-BE" sz="1200" dirty="0">
                        <a:solidFill>
                          <a:srgbClr val="000000"/>
                        </a:solidFill>
                        <a:effectLst/>
                        <a:latin typeface="Arial"/>
                        <a:ea typeface="Calibri"/>
                      </a:endParaRPr>
                    </a:p>
                  </a:txBody>
                  <a:tcPr marL="68580" marR="68580" marT="0" marB="0"/>
                </a:tc>
                <a:tc>
                  <a:txBody>
                    <a:bodyPr/>
                    <a:lstStyle/>
                    <a:p>
                      <a:pPr algn="just">
                        <a:spcAft>
                          <a:spcPts val="0"/>
                        </a:spcAft>
                      </a:pPr>
                      <a:r>
                        <a:rPr lang="nl-BE" sz="1100" dirty="0">
                          <a:effectLst/>
                        </a:rPr>
                        <a:t>…</a:t>
                      </a:r>
                      <a:endParaRPr lang="nl-BE" sz="1200" dirty="0">
                        <a:solidFill>
                          <a:srgbClr val="000000"/>
                        </a:solidFill>
                        <a:effectLst/>
                        <a:latin typeface="Arial"/>
                        <a:ea typeface="Calibri"/>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3343100612"/>
              </p:ext>
            </p:extLst>
          </p:nvPr>
        </p:nvGraphicFramePr>
        <p:xfrm>
          <a:off x="1471705" y="4622516"/>
          <a:ext cx="3600450" cy="1174115"/>
        </p:xfrm>
        <a:graphic>
          <a:graphicData uri="http://schemas.openxmlformats.org/drawingml/2006/table">
            <a:tbl>
              <a:tblPr firstRow="1" firstCol="1" bandRow="1">
                <a:tableStyleId>{2D5ABB26-0587-4C30-8999-92F81FD0307C}</a:tableStyleId>
              </a:tblPr>
              <a:tblGrid>
                <a:gridCol w="180022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tblGrid>
              <a:tr h="160020">
                <a:tc>
                  <a:txBody>
                    <a:bodyPr/>
                    <a:lstStyle/>
                    <a:p>
                      <a:pPr algn="just">
                        <a:spcAft>
                          <a:spcPts val="0"/>
                        </a:spcAft>
                      </a:pPr>
                      <a:r>
                        <a:rPr lang="nl-BE" sz="1100" dirty="0">
                          <a:effectLst/>
                        </a:rPr>
                        <a:t>Investeringskosten</a:t>
                      </a:r>
                      <a:endParaRPr lang="nl-BE" sz="1200" dirty="0">
                        <a:solidFill>
                          <a:srgbClr val="000000"/>
                        </a:solidFill>
                        <a:effectLst/>
                        <a:latin typeface="Arial"/>
                        <a:ea typeface="Calibri"/>
                      </a:endParaRPr>
                    </a:p>
                  </a:txBody>
                  <a:tcPr marL="68580" marR="68580" marT="0" marB="0"/>
                </a:tc>
                <a:tc>
                  <a:txBody>
                    <a:bodyPr/>
                    <a:lstStyle/>
                    <a:p>
                      <a:pPr algn="just">
                        <a:spcAft>
                          <a:spcPts val="0"/>
                        </a:spcAft>
                      </a:pPr>
                      <a:r>
                        <a:rPr lang="nl-BE" sz="1100">
                          <a:effectLst/>
                        </a:rPr>
                        <a:t>…</a:t>
                      </a:r>
                      <a:endParaRPr lang="nl-B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0"/>
                  </a:ext>
                </a:extLst>
              </a:tr>
              <a:tr h="160020">
                <a:tc>
                  <a:txBody>
                    <a:bodyPr/>
                    <a:lstStyle/>
                    <a:p>
                      <a:pPr algn="just">
                        <a:spcAft>
                          <a:spcPts val="0"/>
                        </a:spcAft>
                      </a:pPr>
                      <a:r>
                        <a:rPr lang="nl-BE" sz="1100">
                          <a:effectLst/>
                        </a:rPr>
                        <a:t>Personeelskosten</a:t>
                      </a:r>
                      <a:endParaRPr lang="nl-BE" sz="1200">
                        <a:solidFill>
                          <a:srgbClr val="000000"/>
                        </a:solidFill>
                        <a:effectLst/>
                        <a:latin typeface="Arial"/>
                        <a:ea typeface="Calibri"/>
                      </a:endParaRPr>
                    </a:p>
                  </a:txBody>
                  <a:tcPr marL="68580" marR="68580" marT="0" marB="0"/>
                </a:tc>
                <a:tc>
                  <a:txBody>
                    <a:bodyPr/>
                    <a:lstStyle/>
                    <a:p>
                      <a:pPr algn="just">
                        <a:spcAft>
                          <a:spcPts val="0"/>
                        </a:spcAft>
                      </a:pPr>
                      <a:r>
                        <a:rPr lang="nl-BE" sz="1100">
                          <a:effectLst/>
                        </a:rPr>
                        <a:t>…</a:t>
                      </a:r>
                      <a:endParaRPr lang="nl-B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1"/>
                  </a:ext>
                </a:extLst>
              </a:tr>
              <a:tr h="160020">
                <a:tc>
                  <a:txBody>
                    <a:bodyPr/>
                    <a:lstStyle/>
                    <a:p>
                      <a:pPr algn="just">
                        <a:spcAft>
                          <a:spcPts val="0"/>
                        </a:spcAft>
                      </a:pPr>
                      <a:r>
                        <a:rPr lang="nl-BE" sz="1100" dirty="0">
                          <a:effectLst/>
                        </a:rPr>
                        <a:t>Werkingskosten</a:t>
                      </a:r>
                      <a:endParaRPr lang="nl-BE" sz="1200" dirty="0">
                        <a:solidFill>
                          <a:srgbClr val="000000"/>
                        </a:solidFill>
                        <a:effectLst/>
                        <a:latin typeface="Arial"/>
                        <a:ea typeface="Calibri"/>
                      </a:endParaRPr>
                    </a:p>
                  </a:txBody>
                  <a:tcPr marL="68580" marR="68580" marT="0" marB="0"/>
                </a:tc>
                <a:tc>
                  <a:txBody>
                    <a:bodyPr/>
                    <a:lstStyle/>
                    <a:p>
                      <a:pPr algn="just">
                        <a:spcAft>
                          <a:spcPts val="0"/>
                        </a:spcAft>
                      </a:pPr>
                      <a:r>
                        <a:rPr lang="nl-BE" sz="1100">
                          <a:effectLst/>
                        </a:rPr>
                        <a:t>…</a:t>
                      </a:r>
                      <a:endParaRPr lang="nl-B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nl-BE" sz="1100" dirty="0">
                          <a:effectLst/>
                        </a:rPr>
                        <a:t>Overheadkosten </a:t>
                      </a:r>
                      <a:endParaRPr lang="nl-BE" sz="1200" dirty="0">
                        <a:solidFill>
                          <a:srgbClr val="000000"/>
                        </a:solidFill>
                        <a:effectLst/>
                        <a:latin typeface="Arial"/>
                        <a:ea typeface="Calibri"/>
                      </a:endParaRPr>
                    </a:p>
                  </a:txBody>
                  <a:tcPr marL="68580" marR="68580" marT="0" marB="0"/>
                </a:tc>
                <a:tc>
                  <a:txBody>
                    <a:bodyPr/>
                    <a:lstStyle/>
                    <a:p>
                      <a:pPr algn="just">
                        <a:spcAft>
                          <a:spcPts val="0"/>
                        </a:spcAft>
                      </a:pPr>
                      <a:r>
                        <a:rPr lang="nl-BE" sz="1100">
                          <a:effectLst/>
                        </a:rPr>
                        <a:t>…</a:t>
                      </a:r>
                      <a:endParaRPr lang="nl-B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3"/>
                  </a:ext>
                </a:extLst>
              </a:tr>
              <a:tr h="160020">
                <a:tc>
                  <a:txBody>
                    <a:bodyPr/>
                    <a:lstStyle/>
                    <a:p>
                      <a:pPr algn="just">
                        <a:spcAft>
                          <a:spcPts val="0"/>
                        </a:spcAft>
                      </a:pPr>
                      <a:r>
                        <a:rPr lang="nl-BE" sz="1100" dirty="0">
                          <a:effectLst/>
                        </a:rPr>
                        <a:t>Externe prestaties</a:t>
                      </a:r>
                      <a:endParaRPr lang="nl-BE" sz="1200" dirty="0">
                        <a:solidFill>
                          <a:srgbClr val="000000"/>
                        </a:solidFill>
                        <a:effectLst/>
                        <a:latin typeface="Arial"/>
                        <a:ea typeface="Calibri"/>
                      </a:endParaRPr>
                    </a:p>
                  </a:txBody>
                  <a:tcPr marL="68580" marR="68580" marT="0" marB="0"/>
                </a:tc>
                <a:tc>
                  <a:txBody>
                    <a:bodyPr/>
                    <a:lstStyle/>
                    <a:p>
                      <a:pPr algn="just">
                        <a:spcAft>
                          <a:spcPts val="0"/>
                        </a:spcAft>
                      </a:pPr>
                      <a:r>
                        <a:rPr lang="nl-BE" sz="1100">
                          <a:effectLst/>
                        </a:rPr>
                        <a:t>…</a:t>
                      </a:r>
                      <a:endParaRPr lang="nl-B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4"/>
                  </a:ext>
                </a:extLst>
              </a:tr>
              <a:tr h="160020">
                <a:tc>
                  <a:txBody>
                    <a:bodyPr/>
                    <a:lstStyle/>
                    <a:p>
                      <a:pPr algn="just">
                        <a:spcAft>
                          <a:spcPts val="0"/>
                        </a:spcAft>
                      </a:pPr>
                      <a:r>
                        <a:rPr lang="nl-BE" sz="1100">
                          <a:effectLst/>
                        </a:rPr>
                        <a:t>Bijdrage in natura</a:t>
                      </a:r>
                      <a:endParaRPr lang="nl-BE" sz="1200">
                        <a:solidFill>
                          <a:srgbClr val="000000"/>
                        </a:solidFill>
                        <a:effectLst/>
                        <a:latin typeface="Arial"/>
                        <a:ea typeface="Calibri"/>
                      </a:endParaRPr>
                    </a:p>
                  </a:txBody>
                  <a:tcPr marL="68580" marR="68580" marT="0" marB="0"/>
                </a:tc>
                <a:tc>
                  <a:txBody>
                    <a:bodyPr/>
                    <a:lstStyle/>
                    <a:p>
                      <a:pPr algn="just">
                        <a:spcAft>
                          <a:spcPts val="0"/>
                        </a:spcAft>
                      </a:pPr>
                      <a:r>
                        <a:rPr lang="nl-BE" sz="1100">
                          <a:effectLst/>
                        </a:rPr>
                        <a:t>…</a:t>
                      </a:r>
                      <a:endParaRPr lang="nl-B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5"/>
                  </a:ext>
                </a:extLst>
              </a:tr>
              <a:tr h="168275">
                <a:tc>
                  <a:txBody>
                    <a:bodyPr/>
                    <a:lstStyle/>
                    <a:p>
                      <a:pPr algn="just">
                        <a:spcAft>
                          <a:spcPts val="0"/>
                        </a:spcAft>
                      </a:pPr>
                      <a:r>
                        <a:rPr lang="nl-BE" sz="1100">
                          <a:effectLst/>
                        </a:rPr>
                        <a:t>Inkomsten </a:t>
                      </a:r>
                      <a:endParaRPr lang="nl-BE" sz="1200">
                        <a:solidFill>
                          <a:srgbClr val="000000"/>
                        </a:solidFill>
                        <a:effectLst/>
                        <a:latin typeface="Arial"/>
                        <a:ea typeface="Calibri"/>
                      </a:endParaRPr>
                    </a:p>
                  </a:txBody>
                  <a:tcPr marL="68580" marR="68580" marT="0" marB="0"/>
                </a:tc>
                <a:tc>
                  <a:txBody>
                    <a:bodyPr/>
                    <a:lstStyle/>
                    <a:p>
                      <a:pPr algn="just">
                        <a:spcAft>
                          <a:spcPts val="0"/>
                        </a:spcAft>
                      </a:pPr>
                      <a:r>
                        <a:rPr lang="nl-BE" sz="1100" dirty="0">
                          <a:effectLst/>
                        </a:rPr>
                        <a:t>…</a:t>
                      </a:r>
                      <a:endParaRPr lang="nl-BE" sz="1200" dirty="0">
                        <a:solidFill>
                          <a:srgbClr val="000000"/>
                        </a:solidFill>
                        <a:effectLst/>
                        <a:latin typeface="Arial"/>
                        <a:ea typeface="Calibri"/>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6109719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23528" y="531279"/>
            <a:ext cx="8820472" cy="5490009"/>
          </a:xfrm>
        </p:spPr>
        <p:txBody>
          <a:bodyPr>
            <a:normAutofit/>
          </a:bodyPr>
          <a:lstStyle/>
          <a:p>
            <a:pPr algn="l"/>
            <a:r>
              <a:rPr lang="nl-NL" altLang="nl-BE" sz="1800" b="1" dirty="0">
                <a:latin typeface="Verdana" pitchFamily="34" charset="0"/>
                <a:ea typeface="Verdana" pitchFamily="34" charset="0"/>
                <a:cs typeface="Verdana" pitchFamily="34" charset="0"/>
              </a:rPr>
              <a:t>Bedragen|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WOO van toepassing op alle bedragen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&gt; </a:t>
            </a:r>
            <a:r>
              <a:rPr lang="nl-BE" altLang="nl-BE" sz="1800" dirty="0">
                <a:latin typeface="Verdana" pitchFamily="34" charset="0"/>
                <a:ea typeface="Verdana" pitchFamily="34" charset="0"/>
                <a:cs typeface="Verdana" pitchFamily="34" charset="0"/>
              </a:rPr>
              <a:t>bewijs kunnen leveren dat meerdere offertes werden gevraagd = “opdracht met aangenomen of aanvaarde factuur” voor bedragen tot 30.000 EUR excl. BTW </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Opmerking: Vanaf 2.500 bewijsstukken toevoegen aan plattelandsloket</a:t>
            </a: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Europese drempels:</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Werken: 5.350.000 EUR exclusief BTW</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Leveringen: 214.000 EUR exclusief BTW</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Diensten: 214.000 EUR exclusief BTW</a:t>
            </a:r>
            <a:br>
              <a:rPr lang="nl-NL" altLang="nl-BE" sz="1800" dirty="0">
                <a:latin typeface="Verdana" pitchFamily="34" charset="0"/>
                <a:ea typeface="Verdana" pitchFamily="34" charset="0"/>
                <a:cs typeface="Verdana" pitchFamily="34" charset="0"/>
              </a:rPr>
            </a:br>
            <a:br>
              <a:rPr lang="nl-BE" altLang="nl-BE" sz="2000" dirty="0">
                <a:latin typeface="Verdana" pitchFamily="34" charset="0"/>
                <a:ea typeface="Verdana" pitchFamily="34" charset="0"/>
                <a:cs typeface="Verdana" pitchFamily="34" charset="0"/>
              </a:rPr>
            </a:br>
            <a:endParaRPr lang="nl-NL" altLang="nl-BE" sz="20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43564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23528" y="531279"/>
            <a:ext cx="8820472" cy="5490009"/>
          </a:xfrm>
        </p:spPr>
        <p:txBody>
          <a:bodyPr>
            <a:normAutofit/>
          </a:bodyPr>
          <a:lstStyle/>
          <a:p>
            <a:pPr algn="l"/>
            <a:r>
              <a:rPr lang="nl-NL" altLang="nl-BE" sz="1800" b="1" dirty="0">
                <a:latin typeface="Verdana" pitchFamily="34" charset="0"/>
                <a:ea typeface="Verdana" pitchFamily="34" charset="0"/>
                <a:cs typeface="Verdana" pitchFamily="34" charset="0"/>
              </a:rPr>
              <a:t>Aantal uit te nodigen kandidaten|</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Het vereiste minimum aantal kandidaten slaat op het uitnodigen tot het indienen van een offerte. </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Respectievelijk 5 (niet-openbare procedure) of 3 kandidaten uitnodigen.</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70749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23528" y="531279"/>
            <a:ext cx="8820472" cy="5490009"/>
          </a:xfrm>
        </p:spPr>
        <p:txBody>
          <a:bodyPr>
            <a:normAutofit/>
          </a:bodyPr>
          <a:lstStyle/>
          <a:p>
            <a:pPr algn="l"/>
            <a:r>
              <a:rPr lang="nl-NL" altLang="nl-BE" sz="1800" b="1" dirty="0">
                <a:latin typeface="Verdana" pitchFamily="34" charset="0"/>
                <a:ea typeface="Verdana" pitchFamily="34" charset="0"/>
                <a:cs typeface="Verdana" pitchFamily="34" charset="0"/>
              </a:rPr>
              <a:t>Minimumtermijnen|</a:t>
            </a:r>
            <a:br>
              <a:rPr lang="nl-NL" altLang="nl-BE" sz="2400" b="1" dirty="0">
                <a:latin typeface="Verdana" pitchFamily="34" charset="0"/>
                <a:ea typeface="Verdana" pitchFamily="34" charset="0"/>
                <a:cs typeface="Verdana" pitchFamily="34" charset="0"/>
              </a:rPr>
            </a:br>
            <a:r>
              <a:rPr lang="nl-NL" altLang="nl-BE" sz="2400" b="1" dirty="0">
                <a:latin typeface="Verdana" pitchFamily="34" charset="0"/>
                <a:ea typeface="Verdana" pitchFamily="34" charset="0"/>
                <a:cs typeface="Verdana" pitchFamily="34" charset="0"/>
              </a:rPr>
              <a:t>   </a:t>
            </a:r>
            <a:br>
              <a:rPr lang="nl-NL" altLang="nl-BE" sz="2400" b="1" dirty="0">
                <a:latin typeface="Verdana" pitchFamily="34" charset="0"/>
                <a:ea typeface="Verdana" pitchFamily="34" charset="0"/>
                <a:cs typeface="Verdana" pitchFamily="34" charset="0"/>
              </a:rPr>
            </a:br>
            <a:br>
              <a:rPr lang="nl-NL" altLang="nl-BE" sz="2400" b="1" dirty="0">
                <a:latin typeface="Verdana" pitchFamily="34" charset="0"/>
                <a:ea typeface="Verdana" pitchFamily="34" charset="0"/>
                <a:cs typeface="Verdana" pitchFamily="34" charset="0"/>
              </a:rPr>
            </a:br>
            <a:br>
              <a:rPr lang="nl-NL" altLang="nl-BE" sz="2400" b="1" dirty="0">
                <a:latin typeface="Verdana" pitchFamily="34" charset="0"/>
                <a:ea typeface="Verdana" pitchFamily="34" charset="0"/>
                <a:cs typeface="Verdana" pitchFamily="34" charset="0"/>
              </a:rPr>
            </a:br>
            <a:br>
              <a:rPr lang="nl-NL" altLang="nl-BE" sz="2400" b="1" dirty="0">
                <a:latin typeface="Verdana" pitchFamily="34" charset="0"/>
                <a:ea typeface="Verdana" pitchFamily="34" charset="0"/>
                <a:cs typeface="Verdana" pitchFamily="34" charset="0"/>
              </a:rPr>
            </a:br>
            <a:br>
              <a:rPr lang="nl-NL" altLang="nl-BE" sz="2400" b="1" dirty="0">
                <a:latin typeface="Verdana" pitchFamily="34" charset="0"/>
                <a:ea typeface="Verdana" pitchFamily="34" charset="0"/>
                <a:cs typeface="Verdana" pitchFamily="34" charset="0"/>
              </a:rPr>
            </a:br>
            <a:br>
              <a:rPr lang="nl-NL" altLang="nl-BE" sz="2400" b="1" dirty="0">
                <a:latin typeface="Verdana" pitchFamily="34" charset="0"/>
                <a:ea typeface="Verdana" pitchFamily="34" charset="0"/>
                <a:cs typeface="Verdana" pitchFamily="34" charset="0"/>
              </a:rPr>
            </a:br>
            <a:br>
              <a:rPr lang="nl-NL" altLang="nl-BE" sz="2400" b="1" dirty="0">
                <a:latin typeface="Verdana" pitchFamily="34" charset="0"/>
                <a:ea typeface="Verdana" pitchFamily="34" charset="0"/>
                <a:cs typeface="Verdana" pitchFamily="34" charset="0"/>
              </a:rPr>
            </a:br>
            <a:br>
              <a:rPr lang="nl-NL" altLang="nl-BE" sz="2400" b="1" dirty="0">
                <a:latin typeface="Verdana" pitchFamily="34" charset="0"/>
                <a:ea typeface="Verdana" pitchFamily="34" charset="0"/>
                <a:cs typeface="Verdana" pitchFamily="34" charset="0"/>
              </a:rPr>
            </a:br>
            <a:br>
              <a:rPr lang="nl-NL" altLang="nl-BE" sz="2400" b="1"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br>
              <a:rPr lang="nl-BE" altLang="nl-BE" sz="2000" dirty="0">
                <a:latin typeface="Verdana" pitchFamily="34" charset="0"/>
                <a:ea typeface="Verdana" pitchFamily="34" charset="0"/>
                <a:cs typeface="Verdana" pitchFamily="34" charset="0"/>
              </a:rPr>
            </a:br>
            <a:endParaRPr lang="nl-NL" altLang="nl-BE" sz="20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a:extLst>
              <a:ext uri="{FF2B5EF4-FFF2-40B4-BE49-F238E27FC236}">
                <a16:creationId xmlns:a16="http://schemas.microsoft.com/office/drawing/2014/main" id="{3C233EEF-A1AA-4CF5-8F64-8C111B6FB1C4}"/>
              </a:ext>
            </a:extLst>
          </p:cNvPr>
          <p:cNvPicPr>
            <a:picLocks noChangeAspect="1"/>
          </p:cNvPicPr>
          <p:nvPr/>
        </p:nvPicPr>
        <p:blipFill>
          <a:blip r:embed="rId4"/>
          <a:stretch>
            <a:fillRect/>
          </a:stretch>
        </p:blipFill>
        <p:spPr>
          <a:xfrm>
            <a:off x="1259632" y="1291189"/>
            <a:ext cx="5977422" cy="4275621"/>
          </a:xfrm>
          <a:prstGeom prst="rect">
            <a:avLst/>
          </a:prstGeom>
        </p:spPr>
      </p:pic>
    </p:spTree>
    <p:extLst>
      <p:ext uri="{BB962C8B-B14F-4D97-AF65-F5344CB8AC3E}">
        <p14:creationId xmlns:p14="http://schemas.microsoft.com/office/powerpoint/2010/main" val="29347875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23528" y="531279"/>
            <a:ext cx="8712968" cy="5490009"/>
          </a:xfrm>
        </p:spPr>
        <p:txBody>
          <a:bodyPr>
            <a:normAutofit fontScale="90000"/>
          </a:bodyPr>
          <a:lstStyle/>
          <a:p>
            <a:pPr algn="l"/>
            <a:r>
              <a:rPr lang="nl-NL" altLang="nl-BE" sz="2000" b="1" dirty="0">
                <a:latin typeface="Verdana" pitchFamily="34" charset="0"/>
                <a:ea typeface="Verdana" pitchFamily="34" charset="0"/>
                <a:cs typeface="Verdana" pitchFamily="34" charset="0"/>
              </a:rPr>
              <a:t>Gunning|</a:t>
            </a:r>
            <a:br>
              <a:rPr lang="nl-NL" altLang="nl-BE" sz="2000" b="1"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   </a:t>
            </a:r>
            <a:br>
              <a:rPr lang="nl-NL"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De opdracht wordt gegund aan de economisch meest voordelige offerte. </a:t>
            </a:r>
            <a:br>
              <a:rPr lang="nl-BE" altLang="nl-BE" sz="2000" dirty="0">
                <a:latin typeface="Verdana" pitchFamily="34" charset="0"/>
                <a:ea typeface="Verdana" pitchFamily="34" charset="0"/>
                <a:cs typeface="Verdana" pitchFamily="34" charset="0"/>
              </a:rPr>
            </a:b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Hiervoor kunnen naar keuze volgende criteria gebruikt worden:</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 Prijs</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 Kosten (ruimer dan prijs, bv. levenscycluskosten)</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 Beste prijs-kwaliteitsverhouding op basis van</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i. Prijs OF kosten</a:t>
            </a:r>
            <a:br>
              <a:rPr lang="nl-BE" altLang="nl-BE" sz="2000" dirty="0">
                <a:latin typeface="Verdana" pitchFamily="34" charset="0"/>
                <a:ea typeface="Verdana" pitchFamily="34" charset="0"/>
                <a:cs typeface="Verdana" pitchFamily="34" charset="0"/>
              </a:rPr>
            </a:br>
            <a:r>
              <a:rPr lang="nl-BE" altLang="nl-BE" sz="2000" dirty="0">
                <a:latin typeface="Verdana" pitchFamily="34" charset="0"/>
                <a:ea typeface="Verdana" pitchFamily="34" charset="0"/>
                <a:cs typeface="Verdana" pitchFamily="34" charset="0"/>
              </a:rPr>
              <a:t>		ii. Andere criteria bv. technische kwaliteit, 				milieukenmerken, ervaring van het personeel voor 			uitvoering, innovatie, sociale aspecten, leveringstermijn</a:t>
            </a:r>
            <a:br>
              <a:rPr lang="nl-BE" altLang="nl-BE" sz="2000" b="1" dirty="0">
                <a:latin typeface="Verdana" pitchFamily="34" charset="0"/>
                <a:ea typeface="Verdana" pitchFamily="34" charset="0"/>
                <a:cs typeface="Verdana" pitchFamily="34" charset="0"/>
              </a:rPr>
            </a:br>
            <a:br>
              <a:rPr lang="nl-NL" altLang="nl-BE" sz="2000" dirty="0">
                <a:latin typeface="Verdana" pitchFamily="34" charset="0"/>
                <a:ea typeface="Verdana" pitchFamily="34" charset="0"/>
                <a:cs typeface="Verdana" pitchFamily="34" charset="0"/>
              </a:rPr>
            </a:br>
            <a:r>
              <a:rPr lang="nl-NL" altLang="nl-BE" sz="2000" dirty="0">
                <a:latin typeface="Verdana" pitchFamily="34" charset="0"/>
                <a:ea typeface="Verdana" pitchFamily="34" charset="0"/>
                <a:cs typeface="Verdana" pitchFamily="34" charset="0"/>
              </a:rPr>
              <a:t>Opmerking: Gunningsverslag opmaken</a:t>
            </a:r>
            <a:br>
              <a:rPr lang="nl-BE" altLang="nl-BE" sz="20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br>
              <a:rPr lang="nl-BE" altLang="nl-BE" sz="2000" dirty="0">
                <a:latin typeface="Verdana" pitchFamily="34" charset="0"/>
                <a:ea typeface="Verdana" pitchFamily="34" charset="0"/>
                <a:cs typeface="Verdana" pitchFamily="34" charset="0"/>
              </a:rPr>
            </a:br>
            <a:endParaRPr lang="nl-NL" altLang="nl-BE" sz="20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860651"/>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23528" y="531279"/>
            <a:ext cx="8712968" cy="5490009"/>
          </a:xfrm>
        </p:spPr>
        <p:txBody>
          <a:bodyPr>
            <a:normAutofit/>
          </a:bodyPr>
          <a:lstStyle/>
          <a:p>
            <a:pPr algn="l"/>
            <a:r>
              <a:rPr lang="nl-NL" altLang="nl-BE" sz="1800" b="1" dirty="0">
                <a:latin typeface="Verdana" pitchFamily="34" charset="0"/>
                <a:ea typeface="Verdana" pitchFamily="34" charset="0"/>
                <a:cs typeface="Verdana" pitchFamily="34" charset="0"/>
              </a:rPr>
              <a:t>Te verstrekken gegevens|</a:t>
            </a: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Indien de wet op de overheidsopdrachten van toepassing is, dan dienen alle relevante gunningsstukken te worden bezorgd. </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u="sng" dirty="0">
                <a:latin typeface="Verdana" pitchFamily="34" charset="0"/>
                <a:ea typeface="Verdana" pitchFamily="34" charset="0"/>
                <a:cs typeface="Verdana" pitchFamily="34" charset="0"/>
              </a:rPr>
              <a:t>Dit betreft minimaal:</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een kopie van de publicatie van de aankondiging (nationaal en desgevallend Europees)</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het bestek (minimaal gedeelte algemene bepalingen)</a:t>
            </a:r>
            <a:br>
              <a:rPr lang="nl-BE" altLang="nl-BE" sz="1800">
                <a:latin typeface="Verdana" pitchFamily="34" charset="0"/>
                <a:ea typeface="Verdana" pitchFamily="34" charset="0"/>
                <a:cs typeface="Verdana" pitchFamily="34" charset="0"/>
              </a:rPr>
            </a:br>
            <a:r>
              <a:rPr lang="nl-BE" altLang="nl-BE" sz="1800">
                <a:latin typeface="Verdana" pitchFamily="34" charset="0"/>
                <a:ea typeface="Verdana" pitchFamily="34" charset="0"/>
                <a:cs typeface="Verdana" pitchFamily="34" charset="0"/>
              </a:rPr>
              <a:t>* proces-verbaal </a:t>
            </a:r>
            <a:r>
              <a:rPr lang="nl-BE" altLang="nl-BE" sz="1800" dirty="0">
                <a:latin typeface="Verdana" pitchFamily="34" charset="0"/>
                <a:ea typeface="Verdana" pitchFamily="34" charset="0"/>
                <a:cs typeface="Verdana" pitchFamily="34" charset="0"/>
              </a:rPr>
              <a:t>van opening offertes</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het gunningsverslag</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 gunningsbeslissing</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 toewijzingsbrief</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 eindafrekening</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desgevallend motivatie gebruik uitzonderingsgevallen</a:t>
            </a:r>
            <a:br>
              <a:rPr lang="nl-BE" altLang="nl-BE" sz="2000" dirty="0">
                <a:latin typeface="Verdana" pitchFamily="34" charset="0"/>
                <a:ea typeface="Verdana" pitchFamily="34" charset="0"/>
                <a:cs typeface="Verdana" pitchFamily="34" charset="0"/>
              </a:rPr>
            </a:br>
            <a:endParaRPr lang="nl-NL" altLang="nl-BE" sz="20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601893"/>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611560" y="531279"/>
            <a:ext cx="8208912" cy="5490009"/>
          </a:xfrm>
        </p:spPr>
        <p:txBody>
          <a:bodyPr>
            <a:normAutofit/>
          </a:bodyPr>
          <a:lstStyle/>
          <a:p>
            <a:pPr algn="l"/>
            <a:r>
              <a:rPr lang="nl-NL" altLang="nl-BE" sz="1800" b="1" dirty="0">
                <a:latin typeface="Verdana" pitchFamily="34" charset="0"/>
                <a:ea typeface="Verdana" pitchFamily="34" charset="0"/>
                <a:cs typeface="Verdana" pitchFamily="34" charset="0"/>
              </a:rPr>
              <a:t>Financiële correcties|</a:t>
            </a: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Indien de gunning niet gebeurd is conform de wet op de overheidsopdrachten, kan de ELFPO-subsidie niet volledig worden uitbetaald. </a:t>
            </a:r>
            <a:br>
              <a:rPr lang="nl-BE" altLang="nl-BE" sz="18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Er zal een financiële correctie worden uitgevoerd, die naargelang de ernst van inbreuk kan oplopen tot 100%.</a:t>
            </a:r>
            <a:br>
              <a:rPr lang="nl-BE" altLang="nl-BE" sz="2000" dirty="0">
                <a:latin typeface="Verdana" pitchFamily="34" charset="0"/>
                <a:ea typeface="Verdana" pitchFamily="34" charset="0"/>
                <a:cs typeface="Verdana" pitchFamily="34" charset="0"/>
              </a:rPr>
            </a:br>
            <a:br>
              <a:rPr lang="nl-BE" altLang="nl-BE" sz="1800" dirty="0">
                <a:latin typeface="Verdana" pitchFamily="34" charset="0"/>
                <a:ea typeface="Verdana" pitchFamily="34" charset="0"/>
                <a:cs typeface="Verdana" pitchFamily="34" charset="0"/>
              </a:rPr>
            </a:br>
            <a:br>
              <a:rPr lang="nl-BE" altLang="nl-BE" sz="2000" dirty="0">
                <a:latin typeface="Verdana" pitchFamily="34" charset="0"/>
                <a:ea typeface="Verdana" pitchFamily="34" charset="0"/>
                <a:cs typeface="Verdana" pitchFamily="34" charset="0"/>
              </a:rPr>
            </a:br>
            <a:endParaRPr lang="nl-NL" altLang="nl-BE" sz="20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7930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539552" y="2420888"/>
            <a:ext cx="8172450" cy="1402620"/>
          </a:xfrm>
        </p:spPr>
        <p:txBody>
          <a:bodyPr>
            <a:normAutofit/>
          </a:bodyPr>
          <a:lstStyle/>
          <a:p>
            <a:r>
              <a:rPr lang="nl-BE" altLang="nl-BE" sz="3200" b="1" dirty="0">
                <a:latin typeface="Verdana" pitchFamily="34" charset="0"/>
                <a:ea typeface="Verdana" pitchFamily="34" charset="0"/>
                <a:cs typeface="Verdana" pitchFamily="34" charset="0"/>
              </a:rPr>
              <a:t>Declaraties via plattelandsloket</a:t>
            </a:r>
            <a:endParaRPr lang="nl-NL" altLang="nl-BE" sz="3200" b="1"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28796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eaLnBrk="1" hangingPunct="1"/>
            <a:r>
              <a:rPr lang="nl-NL" altLang="nl-BE" sz="1800" b="1" dirty="0">
                <a:latin typeface="Verdana" pitchFamily="34" charset="0"/>
                <a:ea typeface="Verdana" pitchFamily="34" charset="0"/>
                <a:cs typeface="Verdana" pitchFamily="34" charset="0"/>
              </a:rPr>
              <a:t>Wijzigingen plattelandsloket|</a:t>
            </a:r>
            <a:br>
              <a:rPr lang="nl-NL" altLang="nl-BE" sz="1800" b="1"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rPr>
            </a:br>
            <a:r>
              <a:rPr lang="nl-NL" altLang="nl-BE" sz="1800" dirty="0">
                <a:latin typeface="Verdana" pitchFamily="34" charset="0"/>
                <a:ea typeface="Verdana" pitchFamily="34" charset="0"/>
              </a:rPr>
              <a:t>Toevoeging tabblad vragen</a:t>
            </a:r>
            <a:br>
              <a:rPr lang="nl-NL" altLang="nl-BE" sz="1800" dirty="0">
                <a:latin typeface="Verdana" pitchFamily="34" charset="0"/>
                <a:ea typeface="Verdana" pitchFamily="34" charset="0"/>
              </a:rPr>
            </a:br>
            <a:r>
              <a:rPr lang="nl-NL" altLang="nl-BE" sz="1800" dirty="0">
                <a:latin typeface="Verdana" pitchFamily="34" charset="0"/>
                <a:ea typeface="Verdana" pitchFamily="34" charset="0"/>
              </a:rPr>
              <a:t>Toevoeging tabblad overheidsopdrachten</a:t>
            </a:r>
            <a:br>
              <a:rPr lang="nl-NL" altLang="nl-BE" sz="1800" dirty="0">
                <a:latin typeface="Verdana" pitchFamily="34" charset="0"/>
                <a:ea typeface="Verdana" pitchFamily="34" charset="0"/>
              </a:rPr>
            </a:br>
            <a:r>
              <a:rPr lang="nl-NL" altLang="nl-BE" sz="1800" dirty="0">
                <a:latin typeface="Verdana" pitchFamily="34" charset="0"/>
                <a:ea typeface="Verdana" pitchFamily="34" charset="0"/>
              </a:rPr>
              <a:t>Aanpassing tabblad declaratie</a:t>
            </a: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48242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a:r>
              <a:rPr lang="nl-NL" altLang="nl-BE" sz="1800" b="1" dirty="0">
                <a:latin typeface="Verdana" pitchFamily="34" charset="0"/>
                <a:ea typeface="Verdana" pitchFamily="34" charset="0"/>
                <a:cs typeface="Verdana" pitchFamily="34" charset="0"/>
              </a:rPr>
              <a:t>Wijzigingen plattelandsloket|</a:t>
            </a:r>
            <a:br>
              <a:rPr lang="nl-NL" altLang="nl-BE" sz="1800" b="1"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rPr>
            </a:br>
            <a:r>
              <a:rPr lang="nl-NL" altLang="nl-BE" sz="1800" dirty="0">
                <a:latin typeface="Verdana" pitchFamily="34" charset="0"/>
                <a:ea typeface="Verdana" pitchFamily="34" charset="0"/>
              </a:rPr>
              <a:t>Toevoeging tabblad vragen</a:t>
            </a:r>
            <a:br>
              <a:rPr lang="nl-NL" altLang="nl-BE" sz="1800" dirty="0">
                <a:latin typeface="Verdana" pitchFamily="34" charset="0"/>
                <a:ea typeface="Verdana" pitchFamily="34" charset="0"/>
              </a:rPr>
            </a:br>
            <a:r>
              <a:rPr lang="nl-NL" altLang="nl-BE" sz="1800" dirty="0">
                <a:latin typeface="Verdana" pitchFamily="34" charset="0"/>
                <a:ea typeface="Verdana" pitchFamily="34" charset="0"/>
              </a:rPr>
              <a:t>	</a:t>
            </a:r>
            <a:r>
              <a:rPr lang="nl-BE" altLang="nl-BE" sz="1800" dirty="0">
                <a:latin typeface="Verdana" pitchFamily="34" charset="0"/>
                <a:ea typeface="Verdana" pitchFamily="34" charset="0"/>
              </a:rPr>
              <a:t>Is de BTW </a:t>
            </a:r>
            <a:r>
              <a:rPr lang="nl-BE" altLang="nl-BE" sz="1800" dirty="0" err="1">
                <a:latin typeface="Verdana" pitchFamily="34" charset="0"/>
                <a:ea typeface="Verdana" pitchFamily="34" charset="0"/>
              </a:rPr>
              <a:t>terugvorderbaar</a:t>
            </a:r>
            <a:r>
              <a:rPr lang="nl-BE" altLang="nl-BE" sz="1800" dirty="0">
                <a:latin typeface="Verdana" pitchFamily="34" charset="0"/>
                <a:ea typeface="Verdana" pitchFamily="34" charset="0"/>
              </a:rPr>
              <a:t> voor dit project?</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Is uw organisatie onderworpen aan de WOO?</a:t>
            </a:r>
            <a:br>
              <a:rPr lang="nl-BE" altLang="nl-BE" sz="1800" dirty="0">
                <a:latin typeface="Verdana" pitchFamily="34" charset="0"/>
                <a:ea typeface="Verdana" pitchFamily="34" charset="0"/>
              </a:rPr>
            </a:b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Opmerking: </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Vragen voor promotor en copromotor</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Jaarlijks in te vullen</a:t>
            </a:r>
            <a:endParaRPr lang="nl-NL" altLang="nl-BE" sz="1800" dirty="0">
              <a:latin typeface="Verdana" pitchFamily="34" charset="0"/>
              <a:ea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2054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BC6A4A8-75CB-4AC7-A916-125D91EA26A0}"/>
              </a:ext>
            </a:extLst>
          </p:cNvPr>
          <p:cNvPicPr>
            <a:picLocks noChangeAspect="1"/>
          </p:cNvPicPr>
          <p:nvPr/>
        </p:nvPicPr>
        <p:blipFill>
          <a:blip r:embed="rId3"/>
          <a:stretch>
            <a:fillRect/>
          </a:stretch>
        </p:blipFill>
        <p:spPr>
          <a:xfrm>
            <a:off x="1043608" y="1124744"/>
            <a:ext cx="7229459" cy="4069918"/>
          </a:xfrm>
          <a:prstGeom prst="rect">
            <a:avLst/>
          </a:prstGeom>
        </p:spPr>
      </p:pic>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53407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a:r>
              <a:rPr lang="nl-NL" altLang="nl-BE" sz="1800" b="1" dirty="0">
                <a:latin typeface="Verdana" pitchFamily="34" charset="0"/>
                <a:ea typeface="Verdana" pitchFamily="34" charset="0"/>
                <a:cs typeface="Verdana" pitchFamily="34" charset="0"/>
              </a:rPr>
              <a:t>Inhoudelijke voortgangsrapportering|</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Inhoudelijke voortgang project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Administratieve voortgang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Is het project al gestart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Ondernomen acties/stappen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Stadium van uitvoering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Uitvoering op schema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Voorziene acties/stappen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Ondervonden knelpunten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extra: </a:t>
            </a:r>
            <a:r>
              <a:rPr lang="nl-BE" altLang="nl-BE" sz="1800" dirty="0">
                <a:latin typeface="Verdana" pitchFamily="34" charset="0"/>
                <a:ea typeface="Verdana" pitchFamily="34" charset="0"/>
                <a:cs typeface="Verdana" pitchFamily="34" charset="0"/>
              </a:rPr>
              <a:t>Motivering tegemoetkoming aan 			bijkomende aanbevelingen/voorwaarden 			opgelegd bij de goedkeuring</a:t>
            </a: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612085"/>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a:r>
              <a:rPr lang="nl-NL" altLang="nl-BE" sz="1800" b="1" dirty="0">
                <a:latin typeface="Verdana" pitchFamily="34" charset="0"/>
                <a:ea typeface="Verdana" pitchFamily="34" charset="0"/>
                <a:cs typeface="Verdana" pitchFamily="34" charset="0"/>
              </a:rPr>
              <a:t>Wijzigingen plattelandsloket|</a:t>
            </a:r>
            <a:br>
              <a:rPr lang="nl-NL" altLang="nl-BE" sz="1800" b="1"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rPr>
            </a:br>
            <a:r>
              <a:rPr lang="nl-NL" altLang="nl-BE" sz="1800" dirty="0">
                <a:latin typeface="Verdana" pitchFamily="34" charset="0"/>
                <a:ea typeface="Verdana" pitchFamily="34" charset="0"/>
              </a:rPr>
              <a:t>Toevoeging tabblad overheidsopdrachten</a:t>
            </a:r>
            <a:br>
              <a:rPr lang="nl-NL" altLang="nl-BE" sz="1800" dirty="0">
                <a:latin typeface="Verdana" pitchFamily="34" charset="0"/>
                <a:ea typeface="Verdana" pitchFamily="34" charset="0"/>
              </a:rPr>
            </a:br>
            <a:r>
              <a:rPr lang="nl-NL" altLang="nl-BE" sz="1800" dirty="0">
                <a:latin typeface="Verdana" pitchFamily="34" charset="0"/>
                <a:ea typeface="Verdana" pitchFamily="34" charset="0"/>
              </a:rPr>
              <a:t>	Opdrachten vanaf </a:t>
            </a:r>
            <a:r>
              <a:rPr lang="nl-BE" altLang="nl-BE" sz="1800" dirty="0">
                <a:latin typeface="Verdana" pitchFamily="34" charset="0"/>
                <a:ea typeface="Verdana" pitchFamily="34" charset="0"/>
              </a:rPr>
              <a:t>€2.500</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2 fasen: opdracht indienen + factuur koppelen </a:t>
            </a:r>
            <a:br>
              <a:rPr lang="nl-BE" altLang="nl-BE" sz="2000" dirty="0">
                <a:latin typeface="Verdana" pitchFamily="34" charset="0"/>
                <a:ea typeface="Verdana" pitchFamily="34" charset="0"/>
              </a:rPr>
            </a:br>
            <a:r>
              <a:rPr lang="nl-BE" altLang="nl-BE" sz="2000" dirty="0">
                <a:latin typeface="Verdana" pitchFamily="34" charset="0"/>
                <a:ea typeface="Verdana" pitchFamily="34" charset="0"/>
              </a:rPr>
              <a:t>			</a:t>
            </a:r>
            <a:br>
              <a:rPr lang="nl-BE" altLang="nl-BE" sz="2000" dirty="0">
                <a:latin typeface="Verdana" pitchFamily="34" charset="0"/>
                <a:ea typeface="Verdana" pitchFamily="34" charset="0"/>
              </a:rPr>
            </a:br>
            <a:br>
              <a:rPr lang="nl-BE" altLang="nl-BE" sz="2000" dirty="0">
                <a:latin typeface="Verdana" pitchFamily="34" charset="0"/>
                <a:ea typeface="Verdana" pitchFamily="34" charset="0"/>
              </a:rPr>
            </a:br>
            <a:endParaRPr lang="nl-NL" altLang="nl-BE" sz="2000" dirty="0">
              <a:latin typeface="Verdana" pitchFamily="34" charset="0"/>
              <a:ea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53507"/>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a:extLst>
              <a:ext uri="{FF2B5EF4-FFF2-40B4-BE49-F238E27FC236}">
                <a16:creationId xmlns:a16="http://schemas.microsoft.com/office/drawing/2014/main" id="{FD991D97-8A8A-4AD2-9287-810CCD6C0F1C}"/>
              </a:ext>
            </a:extLst>
          </p:cNvPr>
          <p:cNvPicPr>
            <a:picLocks noChangeAspect="1"/>
          </p:cNvPicPr>
          <p:nvPr/>
        </p:nvPicPr>
        <p:blipFill>
          <a:blip r:embed="rId4"/>
          <a:stretch>
            <a:fillRect/>
          </a:stretch>
        </p:blipFill>
        <p:spPr>
          <a:xfrm>
            <a:off x="718024" y="1263432"/>
            <a:ext cx="7707952" cy="4331136"/>
          </a:xfrm>
          <a:prstGeom prst="rect">
            <a:avLst/>
          </a:prstGeom>
        </p:spPr>
      </p:pic>
    </p:spTree>
    <p:extLst>
      <p:ext uri="{BB962C8B-B14F-4D97-AF65-F5344CB8AC3E}">
        <p14:creationId xmlns:p14="http://schemas.microsoft.com/office/powerpoint/2010/main" val="327346327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a:extLst>
              <a:ext uri="{FF2B5EF4-FFF2-40B4-BE49-F238E27FC236}">
                <a16:creationId xmlns:a16="http://schemas.microsoft.com/office/drawing/2014/main" id="{7E75E4AB-4123-4F71-8179-04182F6EFD8E}"/>
              </a:ext>
            </a:extLst>
          </p:cNvPr>
          <p:cNvPicPr>
            <a:picLocks noChangeAspect="1"/>
          </p:cNvPicPr>
          <p:nvPr/>
        </p:nvPicPr>
        <p:blipFill>
          <a:blip r:embed="rId4"/>
          <a:stretch>
            <a:fillRect/>
          </a:stretch>
        </p:blipFill>
        <p:spPr>
          <a:xfrm>
            <a:off x="1115616" y="898118"/>
            <a:ext cx="6536281" cy="4955942"/>
          </a:xfrm>
          <a:prstGeom prst="rect">
            <a:avLst/>
          </a:prstGeom>
        </p:spPr>
      </p:pic>
    </p:spTree>
    <p:extLst>
      <p:ext uri="{BB962C8B-B14F-4D97-AF65-F5344CB8AC3E}">
        <p14:creationId xmlns:p14="http://schemas.microsoft.com/office/powerpoint/2010/main" val="1960510850"/>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a:r>
              <a:rPr lang="nl-NL" altLang="nl-BE" sz="1800" b="1" dirty="0">
                <a:latin typeface="Verdana" pitchFamily="34" charset="0"/>
                <a:ea typeface="Verdana" pitchFamily="34" charset="0"/>
                <a:cs typeface="Verdana" pitchFamily="34" charset="0"/>
              </a:rPr>
              <a:t>Wijzigingen plattelandsloket|</a:t>
            </a:r>
            <a:br>
              <a:rPr lang="nl-NL" altLang="nl-BE" sz="1800" b="1"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rPr>
            </a:br>
            <a:r>
              <a:rPr lang="nl-NL" altLang="nl-BE" sz="1800" dirty="0">
                <a:latin typeface="Verdana" pitchFamily="34" charset="0"/>
                <a:ea typeface="Verdana" pitchFamily="34" charset="0"/>
              </a:rPr>
              <a:t>Aanpassing tabblad declaratie</a:t>
            </a:r>
            <a:br>
              <a:rPr lang="nl-NL" altLang="nl-BE" sz="1800" dirty="0">
                <a:latin typeface="Verdana" pitchFamily="34" charset="0"/>
                <a:ea typeface="Verdana" pitchFamily="34" charset="0"/>
              </a:rPr>
            </a:br>
            <a:r>
              <a:rPr lang="nl-NL" altLang="nl-BE" sz="1800" dirty="0">
                <a:latin typeface="Verdana" pitchFamily="34" charset="0"/>
                <a:ea typeface="Verdana" pitchFamily="34" charset="0"/>
              </a:rPr>
              <a:t>	Geen wijziging inhoudelijk voortgangsrapport</a:t>
            </a:r>
            <a:br>
              <a:rPr lang="nl-NL" altLang="nl-BE" sz="1800" dirty="0">
                <a:latin typeface="Verdana" pitchFamily="34" charset="0"/>
                <a:ea typeface="Verdana" pitchFamily="34" charset="0"/>
              </a:rPr>
            </a:br>
            <a:r>
              <a:rPr lang="nl-NL" altLang="nl-BE" sz="1800" dirty="0">
                <a:latin typeface="Verdana" pitchFamily="34" charset="0"/>
                <a:ea typeface="Verdana" pitchFamily="34" charset="0"/>
              </a:rPr>
              <a:t>	Geen wijziging communicatie</a:t>
            </a:r>
            <a:br>
              <a:rPr lang="nl-NL" altLang="nl-BE" sz="1800" dirty="0">
                <a:latin typeface="Verdana" pitchFamily="34" charset="0"/>
                <a:ea typeface="Verdana" pitchFamily="34" charset="0"/>
              </a:rPr>
            </a:br>
            <a:r>
              <a:rPr lang="nl-NL" altLang="nl-BE" sz="1800" dirty="0">
                <a:latin typeface="Verdana" pitchFamily="34" charset="0"/>
                <a:ea typeface="Verdana" pitchFamily="34" charset="0"/>
              </a:rPr>
              <a:t>	Geen wijziging loonberekening + tijdsregistratie</a:t>
            </a:r>
            <a:br>
              <a:rPr lang="nl-BE" altLang="nl-BE" sz="1800" dirty="0">
                <a:latin typeface="Verdana" pitchFamily="34" charset="0"/>
                <a:ea typeface="Verdana" pitchFamily="34" charset="0"/>
              </a:rPr>
            </a:b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Wijziging kosten en betaalbewijzen </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&gt; kosten ‘facturen’ toevoegen = 2 opties</a:t>
            </a:r>
            <a:endParaRPr lang="nl-NL" altLang="nl-BE" sz="1800" dirty="0">
              <a:latin typeface="Verdana" pitchFamily="34" charset="0"/>
              <a:ea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90005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a:extLst>
              <a:ext uri="{FF2B5EF4-FFF2-40B4-BE49-F238E27FC236}">
                <a16:creationId xmlns:a16="http://schemas.microsoft.com/office/drawing/2014/main" id="{33DF80F7-29DA-4016-9AC5-710D3B6B9348}"/>
              </a:ext>
            </a:extLst>
          </p:cNvPr>
          <p:cNvPicPr>
            <a:picLocks noChangeAspect="1"/>
          </p:cNvPicPr>
          <p:nvPr/>
        </p:nvPicPr>
        <p:blipFill>
          <a:blip r:embed="rId4"/>
          <a:stretch>
            <a:fillRect/>
          </a:stretch>
        </p:blipFill>
        <p:spPr>
          <a:xfrm>
            <a:off x="670781" y="889242"/>
            <a:ext cx="7802437" cy="4392483"/>
          </a:xfrm>
          <a:prstGeom prst="rect">
            <a:avLst/>
          </a:prstGeom>
        </p:spPr>
      </p:pic>
    </p:spTree>
    <p:extLst>
      <p:ext uri="{BB962C8B-B14F-4D97-AF65-F5344CB8AC3E}">
        <p14:creationId xmlns:p14="http://schemas.microsoft.com/office/powerpoint/2010/main" val="711687164"/>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a:extLst>
              <a:ext uri="{FF2B5EF4-FFF2-40B4-BE49-F238E27FC236}">
                <a16:creationId xmlns:a16="http://schemas.microsoft.com/office/drawing/2014/main" id="{BB963211-035C-4967-8AB6-280460870A9B}"/>
              </a:ext>
            </a:extLst>
          </p:cNvPr>
          <p:cNvSpPr txBox="1"/>
          <p:nvPr/>
        </p:nvSpPr>
        <p:spPr>
          <a:xfrm>
            <a:off x="683568" y="1010374"/>
            <a:ext cx="4117243" cy="369332"/>
          </a:xfrm>
          <a:prstGeom prst="rect">
            <a:avLst/>
          </a:prstGeom>
          <a:noFill/>
        </p:spPr>
        <p:txBody>
          <a:bodyPr wrap="square" rtlCol="0">
            <a:spAutoFit/>
          </a:bodyPr>
          <a:lstStyle/>
          <a:p>
            <a:r>
              <a:rPr lang="nl-BE" dirty="0"/>
              <a:t>Optie 1</a:t>
            </a:r>
            <a:endParaRPr lang="nl-NL" dirty="0"/>
          </a:p>
        </p:txBody>
      </p:sp>
      <p:pic>
        <p:nvPicPr>
          <p:cNvPr id="5" name="Afbeelding 4">
            <a:extLst>
              <a:ext uri="{FF2B5EF4-FFF2-40B4-BE49-F238E27FC236}">
                <a16:creationId xmlns:a16="http://schemas.microsoft.com/office/drawing/2014/main" id="{2A745615-A798-4899-8223-28F957E9A9DF}"/>
              </a:ext>
            </a:extLst>
          </p:cNvPr>
          <p:cNvPicPr>
            <a:picLocks noChangeAspect="1"/>
          </p:cNvPicPr>
          <p:nvPr/>
        </p:nvPicPr>
        <p:blipFill>
          <a:blip r:embed="rId4"/>
          <a:stretch>
            <a:fillRect/>
          </a:stretch>
        </p:blipFill>
        <p:spPr>
          <a:xfrm>
            <a:off x="539552" y="1539643"/>
            <a:ext cx="7741373" cy="4121603"/>
          </a:xfrm>
          <a:prstGeom prst="rect">
            <a:avLst/>
          </a:prstGeom>
        </p:spPr>
      </p:pic>
    </p:spTree>
    <p:extLst>
      <p:ext uri="{BB962C8B-B14F-4D97-AF65-F5344CB8AC3E}">
        <p14:creationId xmlns:p14="http://schemas.microsoft.com/office/powerpoint/2010/main" val="1667921127"/>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a:extLst>
              <a:ext uri="{FF2B5EF4-FFF2-40B4-BE49-F238E27FC236}">
                <a16:creationId xmlns:a16="http://schemas.microsoft.com/office/drawing/2014/main" id="{BB963211-035C-4967-8AB6-280460870A9B}"/>
              </a:ext>
            </a:extLst>
          </p:cNvPr>
          <p:cNvSpPr txBox="1"/>
          <p:nvPr/>
        </p:nvSpPr>
        <p:spPr>
          <a:xfrm>
            <a:off x="683568" y="1010374"/>
            <a:ext cx="4117243" cy="369332"/>
          </a:xfrm>
          <a:prstGeom prst="rect">
            <a:avLst/>
          </a:prstGeom>
          <a:noFill/>
        </p:spPr>
        <p:txBody>
          <a:bodyPr wrap="square" rtlCol="0">
            <a:spAutoFit/>
          </a:bodyPr>
          <a:lstStyle/>
          <a:p>
            <a:r>
              <a:rPr lang="nl-BE" dirty="0"/>
              <a:t>Optie 2</a:t>
            </a:r>
            <a:endParaRPr lang="nl-NL" dirty="0"/>
          </a:p>
        </p:txBody>
      </p:sp>
      <p:pic>
        <p:nvPicPr>
          <p:cNvPr id="4" name="Afbeelding 3">
            <a:extLst>
              <a:ext uri="{FF2B5EF4-FFF2-40B4-BE49-F238E27FC236}">
                <a16:creationId xmlns:a16="http://schemas.microsoft.com/office/drawing/2014/main" id="{B920759C-5F4D-429F-8012-CD6A854D7AE7}"/>
              </a:ext>
            </a:extLst>
          </p:cNvPr>
          <p:cNvPicPr>
            <a:picLocks noChangeAspect="1"/>
          </p:cNvPicPr>
          <p:nvPr/>
        </p:nvPicPr>
        <p:blipFill>
          <a:blip r:embed="rId4"/>
          <a:stretch>
            <a:fillRect/>
          </a:stretch>
        </p:blipFill>
        <p:spPr>
          <a:xfrm>
            <a:off x="634005" y="1398646"/>
            <a:ext cx="7875990" cy="4425557"/>
          </a:xfrm>
          <a:prstGeom prst="rect">
            <a:avLst/>
          </a:prstGeom>
        </p:spPr>
      </p:pic>
    </p:spTree>
    <p:extLst>
      <p:ext uri="{BB962C8B-B14F-4D97-AF65-F5344CB8AC3E}">
        <p14:creationId xmlns:p14="http://schemas.microsoft.com/office/powerpoint/2010/main" val="3151816153"/>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a:r>
              <a:rPr lang="nl-NL" altLang="nl-BE" sz="1800" b="1" dirty="0">
                <a:latin typeface="Verdana" pitchFamily="34" charset="0"/>
                <a:ea typeface="Verdana" pitchFamily="34" charset="0"/>
                <a:cs typeface="Verdana" pitchFamily="34" charset="0"/>
              </a:rPr>
              <a:t>Wijzigingen plattelandsloket|</a:t>
            </a:r>
            <a:br>
              <a:rPr lang="nl-NL" altLang="nl-BE" sz="1800" b="1"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rPr>
            </a:br>
            <a:r>
              <a:rPr lang="nl-BE" altLang="nl-BE" sz="1800" dirty="0">
                <a:latin typeface="Verdana" pitchFamily="34" charset="0"/>
                <a:ea typeface="Verdana" pitchFamily="34" charset="0"/>
              </a:rPr>
              <a:t>Wijziging kosten en betaalbewijzen </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Opmerking:</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De schrijfwijze van de (co)promotor moet overeenkomen</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Voor kosten die over een periode ingediend worden wordt er een begin- en einddatum vermeld in de respectievelijke kolommen</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Het loket geeft foutmeldingen wanneer gegevens niet overeenkomen met de aangevraagde gegevens</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Lege rijen in de template geven foutmeldingen</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Er worden geen andere tabbladen of gegevens gekopieerd naar het e-loket</a:t>
            </a:r>
            <a:br>
              <a:rPr lang="nl-BE" altLang="nl-BE" sz="1800" dirty="0">
                <a:latin typeface="Verdana" pitchFamily="34" charset="0"/>
                <a:ea typeface="Verdana" pitchFamily="34" charset="0"/>
              </a:rPr>
            </a:br>
            <a:r>
              <a:rPr lang="nl-BE" altLang="nl-BE" sz="1800" dirty="0">
                <a:latin typeface="Verdana" pitchFamily="34" charset="0"/>
                <a:ea typeface="Verdana" pitchFamily="34" charset="0"/>
              </a:rPr>
              <a:t>* Bij kopiëren en plakken worden bestaande gegevens in het loket niet overschreven</a:t>
            </a:r>
            <a:endParaRPr lang="nl-NL" altLang="nl-BE" sz="1800" dirty="0">
              <a:latin typeface="Verdana" pitchFamily="34" charset="0"/>
              <a:ea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156199"/>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395536" y="531279"/>
            <a:ext cx="8568952" cy="5154637"/>
          </a:xfrm>
        </p:spPr>
        <p:txBody>
          <a:bodyPr>
            <a:normAutofit/>
          </a:bodyPr>
          <a:lstStyle/>
          <a:p>
            <a:pPr algn="l"/>
            <a:r>
              <a:rPr lang="nl-NL" altLang="nl-BE" sz="1800" b="1" dirty="0">
                <a:latin typeface="Verdana" pitchFamily="34" charset="0"/>
                <a:ea typeface="Verdana" pitchFamily="34" charset="0"/>
                <a:cs typeface="Verdana" pitchFamily="34" charset="0"/>
              </a:rPr>
              <a:t>Contactgegevens|</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Leader</a:t>
            </a:r>
            <a:r>
              <a:rPr lang="nl-NL" altLang="nl-BE" sz="1800" b="1" dirty="0">
                <a:latin typeface="Verdana" pitchFamily="34" charset="0"/>
                <a:ea typeface="Verdana" pitchFamily="34" charset="0"/>
                <a:cs typeface="Verdana" pitchFamily="34" charset="0"/>
              </a:rPr>
              <a:t> </a:t>
            </a:r>
            <a:r>
              <a:rPr lang="nl-NL" altLang="nl-BE" sz="1800" dirty="0">
                <a:latin typeface="Verdana" pitchFamily="34" charset="0"/>
                <a:ea typeface="Verdana" pitchFamily="34" charset="0"/>
                <a:cs typeface="Verdana" pitchFamily="34" charset="0"/>
              </a:rPr>
              <a:t>Haspengouw		Davy Froyen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NL" altLang="nl-BE" sz="1800" dirty="0">
                <a:latin typeface="Verdana" pitchFamily="34" charset="0"/>
                <a:ea typeface="Verdana" pitchFamily="34" charset="0"/>
                <a:cs typeface="Verdana" pitchFamily="34" charset="0"/>
                <a:hlinkClick r:id="rId3"/>
              </a:rPr>
              <a:t>Davy.Froyen@limburg.be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011|23 74 18</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Leader </a:t>
            </a:r>
            <a:r>
              <a:rPr lang="nl-NL" altLang="nl-BE" sz="1800" dirty="0" err="1">
                <a:latin typeface="Verdana" pitchFamily="34" charset="0"/>
                <a:ea typeface="Verdana" pitchFamily="34" charset="0"/>
                <a:cs typeface="Verdana" pitchFamily="34" charset="0"/>
              </a:rPr>
              <a:t>Kempen&amp;Maasland</a:t>
            </a:r>
            <a:r>
              <a:rPr lang="nl-NL" altLang="nl-BE" sz="1800" dirty="0">
                <a:latin typeface="Verdana" pitchFamily="34" charset="0"/>
                <a:ea typeface="Verdana" pitchFamily="34" charset="0"/>
                <a:cs typeface="Verdana" pitchFamily="34" charset="0"/>
              </a:rPr>
              <a:t>	Karel Leysen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NL" altLang="nl-BE" sz="1800" dirty="0">
                <a:latin typeface="Verdana" pitchFamily="34" charset="0"/>
                <a:ea typeface="Verdana" pitchFamily="34" charset="0"/>
                <a:cs typeface="Verdana" pitchFamily="34" charset="0"/>
                <a:hlinkClick r:id="rId4"/>
              </a:rPr>
              <a:t>Karel.Leysen@limburg.be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011|23 74 22</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OKW – Platteland+		Jan Noelmans</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NL" altLang="nl-BE" sz="1800" dirty="0">
                <a:latin typeface="Verdana" pitchFamily="34" charset="0"/>
                <a:ea typeface="Verdana" pitchFamily="34" charset="0"/>
                <a:cs typeface="Verdana" pitchFamily="34" charset="0"/>
                <a:hlinkClick r:id="rId5"/>
              </a:rPr>
              <a:t>Jan.Noelmans@limburg.be</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011|23 74 42</a:t>
            </a: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1682292"/>
            <a:ext cx="1195016" cy="109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2998" y="2922312"/>
            <a:ext cx="1228353" cy="123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29677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a:r>
              <a:rPr lang="nl-NL" altLang="nl-BE" sz="1800" b="1" dirty="0">
                <a:latin typeface="Verdana" pitchFamily="34" charset="0"/>
                <a:ea typeface="Verdana" pitchFamily="34" charset="0"/>
                <a:cs typeface="Verdana" pitchFamily="34" charset="0"/>
              </a:rPr>
              <a:t>Inhoudelijke voortgangsrapportering|</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Inhoudelijke voortgang project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Voortgang naar indicatoren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Bereikte resultaten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a:t>
            </a:r>
            <a:r>
              <a:rPr lang="nl-BE" altLang="nl-BE" sz="1800" dirty="0">
                <a:latin typeface="Verdana" pitchFamily="34" charset="0"/>
                <a:ea typeface="Verdana" pitchFamily="34" charset="0"/>
                <a:cs typeface="Verdana" pitchFamily="34" charset="0"/>
              </a:rPr>
              <a:t>Kwantitatieve opgave van STAVAZA opgelegde 		indicatoren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Vlaamse monitoringsindicatoren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PG indicatoren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Andere/Eigen indicatoren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 Mate waarin vooropgestelde resultaten bereikt 		kunnen worden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a:t>
            </a:r>
            <a:r>
              <a:rPr lang="nl-BE" altLang="nl-BE" sz="1800" dirty="0">
                <a:latin typeface="Verdana" pitchFamily="34" charset="0"/>
                <a:ea typeface="Verdana" pitchFamily="34" charset="0"/>
                <a:cs typeface="Verdana" pitchFamily="34" charset="0"/>
              </a:rPr>
              <a:t>Verklaring bij verschil vooropgestelde-bereikte 		resultaten</a:t>
            </a: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7182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352928" cy="5490009"/>
          </a:xfrm>
        </p:spPr>
        <p:txBody>
          <a:bodyPr>
            <a:normAutofit/>
          </a:bodyPr>
          <a:lstStyle/>
          <a:p>
            <a:pPr algn="l"/>
            <a:r>
              <a:rPr lang="nl-NL" altLang="nl-BE" sz="1800" b="1" dirty="0">
                <a:latin typeface="Verdana" pitchFamily="34" charset="0"/>
                <a:ea typeface="Verdana" pitchFamily="34" charset="0"/>
                <a:cs typeface="Verdana" pitchFamily="34" charset="0"/>
              </a:rPr>
              <a:t>Inhoudelijke voortgangsrapportering|</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Promotie en publiciteit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a:t>
            </a:r>
            <a:r>
              <a:rPr lang="nl-BE" altLang="nl-BE" sz="1800" dirty="0">
                <a:latin typeface="Verdana" pitchFamily="34" charset="0"/>
                <a:ea typeface="Verdana" pitchFamily="34" charset="0"/>
                <a:cs typeface="Verdana" pitchFamily="34" charset="0"/>
              </a:rPr>
              <a:t>Wijze waarop publiciteit wordt gevoerd</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(publiciteit toevoegen)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Voorbije evenementen</a:t>
            </a:r>
            <a:br>
              <a:rPr lang="nl-BE" altLang="nl-BE" sz="1800" dirty="0">
                <a:latin typeface="Verdana" pitchFamily="34" charset="0"/>
                <a:ea typeface="Verdana" pitchFamily="34" charset="0"/>
                <a:cs typeface="Verdana" pitchFamily="34" charset="0"/>
              </a:rPr>
            </a:br>
            <a:r>
              <a:rPr lang="nl-BE" altLang="nl-BE" sz="1800" dirty="0">
                <a:latin typeface="Verdana" pitchFamily="34" charset="0"/>
                <a:ea typeface="Verdana" pitchFamily="34" charset="0"/>
                <a:cs typeface="Verdana" pitchFamily="34" charset="0"/>
              </a:rPr>
              <a:t>	Geplande evenementen</a:t>
            </a: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Opmerking: </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Rekening houden met communicatieverplichtingen</a:t>
            </a:r>
            <a:br>
              <a:rPr lang="nl-NL" altLang="nl-BE" sz="1800" dirty="0">
                <a:latin typeface="Verdana" pitchFamily="34" charset="0"/>
                <a:ea typeface="Verdana" pitchFamily="34" charset="0"/>
                <a:cs typeface="Verdana" pitchFamily="34" charset="0"/>
              </a:rPr>
            </a:b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86787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Grp="1" noChangeAspect="1" noChangeArrowheads="1"/>
          </p:cNvSpPr>
          <p:nvPr>
            <p:ph type="ctrTitle"/>
          </p:nvPr>
        </p:nvSpPr>
        <p:spPr>
          <a:xfrm>
            <a:off x="467544" y="531279"/>
            <a:ext cx="8172450" cy="5490009"/>
          </a:xfrm>
        </p:spPr>
        <p:txBody>
          <a:bodyPr>
            <a:normAutofit/>
          </a:bodyPr>
          <a:lstStyle/>
          <a:p>
            <a:pPr algn="l"/>
            <a:r>
              <a:rPr lang="nl-NL" altLang="nl-BE" sz="1800" b="1" dirty="0">
                <a:latin typeface="Verdana" pitchFamily="34" charset="0"/>
                <a:ea typeface="Verdana" pitchFamily="34" charset="0"/>
                <a:cs typeface="Verdana" pitchFamily="34" charset="0"/>
              </a:rPr>
              <a:t>Inhoudelijke voortgangsrapportering|</a:t>
            </a:r>
            <a:br>
              <a:rPr lang="nl-NL" altLang="nl-BE" sz="1800" b="1" dirty="0">
                <a:latin typeface="Verdana" pitchFamily="34" charset="0"/>
                <a:ea typeface="Verdana" pitchFamily="34" charset="0"/>
                <a:cs typeface="Verdana" pitchFamily="34" charset="0"/>
              </a:rPr>
            </a:br>
            <a:br>
              <a:rPr lang="nl-NL" altLang="nl-BE" sz="1800" b="1" dirty="0">
                <a:latin typeface="Verdana" pitchFamily="34" charset="0"/>
                <a:ea typeface="Verdana" pitchFamily="34" charset="0"/>
                <a:cs typeface="Verdana" pitchFamily="34" charset="0"/>
              </a:rPr>
            </a:br>
            <a:r>
              <a:rPr lang="nl-NL" altLang="nl-BE" sz="1800" u="sng" dirty="0">
                <a:latin typeface="Verdana" pitchFamily="34" charset="0"/>
                <a:ea typeface="Verdana" pitchFamily="34" charset="0"/>
                <a:cs typeface="Verdana" pitchFamily="34" charset="0"/>
              </a:rPr>
              <a:t>Aandachtspunten:</a:t>
            </a:r>
            <a:br>
              <a:rPr lang="nl-NL" altLang="nl-BE" sz="1800" u="sng"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Vooropgestelde gegevens = gegevens uit de goedgekeurde aanvraag</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Einde project:</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Continuering na afloop</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Eindresultaat indicatoren</a:t>
            </a:r>
            <a:br>
              <a:rPr lang="nl-NL" altLang="nl-BE" sz="1800" dirty="0">
                <a:latin typeface="Verdana" pitchFamily="34" charset="0"/>
                <a:ea typeface="Verdana" pitchFamily="34" charset="0"/>
                <a:cs typeface="Verdana" pitchFamily="34" charset="0"/>
              </a:rPr>
            </a:br>
            <a:r>
              <a:rPr lang="nl-NL" altLang="nl-BE" sz="1800" dirty="0">
                <a:latin typeface="Verdana" pitchFamily="34" charset="0"/>
                <a:ea typeface="Verdana" pitchFamily="34" charset="0"/>
                <a:cs typeface="Verdana" pitchFamily="34" charset="0"/>
              </a:rPr>
              <a:t>	- </a:t>
            </a:r>
            <a:r>
              <a:rPr lang="nl-BE" altLang="nl-BE" sz="1800" dirty="0">
                <a:latin typeface="Verdana" pitchFamily="34" charset="0"/>
                <a:ea typeface="Verdana" pitchFamily="34" charset="0"/>
                <a:cs typeface="Verdana" pitchFamily="34" charset="0"/>
              </a:rPr>
              <a:t>Verklaring bij verschil vooropgestelde-eindresultaten</a:t>
            </a:r>
            <a:endParaRPr lang="nl-NL" altLang="nl-BE" sz="1800" dirty="0">
              <a:latin typeface="Verdana" pitchFamily="34" charset="0"/>
              <a:ea typeface="Verdana" pitchFamily="34" charset="0"/>
              <a:cs typeface="Verdana" pitchFamily="34" charset="0"/>
            </a:endParaRPr>
          </a:p>
        </p:txBody>
      </p:sp>
      <p:sp>
        <p:nvSpPr>
          <p:cNvPr id="2052" name="Rectangle 7"/>
          <p:cNvSpPr>
            <a:spLocks noChangeArrowheads="1"/>
          </p:cNvSpPr>
          <p:nvPr/>
        </p:nvSpPr>
        <p:spPr bwMode="auto">
          <a:xfrm>
            <a:off x="3386138"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BE" altLang="nl-BE" sz="240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363" y="6141508"/>
            <a:ext cx="50355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791866"/>
      </p:ext>
    </p:extLst>
  </p:cSld>
  <p:clrMapOvr>
    <a:masterClrMapping/>
  </p:clrMapOvr>
  <p:transition spd="slow"/>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TotalTime>
  <Words>301</Words>
  <Application>Microsoft Office PowerPoint</Application>
  <PresentationFormat>Diavoorstelling (4:3)</PresentationFormat>
  <Paragraphs>159</Paragraphs>
  <Slides>68</Slides>
  <Notes>68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68</vt:i4>
      </vt:variant>
    </vt:vector>
  </HeadingPairs>
  <TitlesOfParts>
    <vt:vector size="73" baseType="lpstr">
      <vt:lpstr>Arial</vt:lpstr>
      <vt:lpstr>Calibri</vt:lpstr>
      <vt:lpstr>Times New Roman</vt:lpstr>
      <vt:lpstr>Verdana</vt:lpstr>
      <vt:lpstr>Office-thema</vt:lpstr>
      <vt:lpstr>Declaraties plattelandsloket</vt:lpstr>
      <vt:lpstr>Declaraties algemene richtlijnen</vt:lpstr>
      <vt:lpstr>Declaraties… wat?  “Verklaren en/of aangeven van goederen en diensten om een beter beeld te schetsen van de stand van zaken op één welbepaald tijdstip.”  Declaratiedossier Leader opgebouwd uit:     Inhoudelijke voortgangsrapportering  Financiële voortgangsrapportering  Tijdsregistratie projectmedewerkers  Kosten- en betaalbewijzen  Bijkomende bewijsstukken   (verslagen, gevoerde communicatie, stukken i.v.m. WOO)  Tweejaarlijks:  Deadline 15 februari  Deadline 15 juli</vt:lpstr>
      <vt:lpstr>Inhoudelijke voortgangsrapportering| (Sjabloon platteland.limburg.be)  Topics: Projectidentificatie   Voorbeeld  Projectnummer   HAS17/07  Titel project   BioBeleefBoerderij de Alverberg  Promotor   -Naam    De Alverberg   -Adresgegevens Opeindestraat 128      3720 Kortessem   -Rechtsvorm  vzw   -BTW-nummer  433-***-***   -Contactpersoon I**** ******   -Functie  Projectcoördinator   -Telefoon/GSM  …   -E-mail   …   -Website  …</vt:lpstr>
      <vt:lpstr>Inhoudelijke voortgangsrapportering|  Projectsamenvatting  Financiële voortgang project  Tabel met geplande uitgaven volgens projectaanvraag         Tabel met werkelijke uitgaven tot nu toe   </vt:lpstr>
      <vt:lpstr>Inhoudelijke voortgangsrapportering|  Inhoudelijke voortgang project  Administratieve voortgang   - Is het project al gestart   - Ondernomen acties/stappen   - Stadium van uitvoering   - Uitvoering op schema    - Voorziene acties/stappen   - Ondervonden knelpunten       extra: Motivering tegemoetkoming aan    bijkomende aanbevelingen/voorwaarden    opgelegd bij de goedkeuring</vt:lpstr>
      <vt:lpstr>Inhoudelijke voortgangsrapportering|  Inhoudelijke voortgang project  Voortgang naar indicatoren !!!   - Bereikte resultaten   - Kwantitatieve opgave van STAVAZA opgelegde   indicatoren    Vlaamse monitoringsindicatoren    PG indicatoren    Andere/Eigen indicatoren   - Mate waarin vooropgestelde resultaten bereikt   kunnen worden   - Verklaring bij verschil vooropgestelde-bereikte   resultaten</vt:lpstr>
      <vt:lpstr>Inhoudelijke voortgangsrapportering|  Promotie en publiciteit  Wijze waarop publiciteit wordt gevoerd  (publiciteit toevoegen)  Voorbije evenementen  Geplande evenementen   Opmerking:  * Rekening houden met communicatieverplichtingen </vt:lpstr>
      <vt:lpstr>Inhoudelijke voortgangsrapportering|  Aandachtspunten: * Vooropgestelde gegevens = gegevens uit de goedgekeurde aanvraag * Einde project:  - Continuering na afloop  - Eindresultaat indicatoren  - Verklaring bij verschil vooropgestelde-eindresultaten</vt:lpstr>
      <vt:lpstr>Financiële voortgangsrapportering| (digitaal via plattelandsloket)  Topics: Identificatiegegevens (Gegevens worden gekopieerd naar volgende tabbladen)  Datum aanvraag  Titel en projectcode  Budgetjaar (tranches van het project)  Promotor  Copromotoren  </vt:lpstr>
      <vt:lpstr>Financiële voortgangsrapportering|  Facturen – Kosten (digitaal of via sjabloon)  Volgorde kostensoorten: zie hoofding  Overzicht ingediende kosten   Volgnr. oplopend    Kostensoorten  (keuzemenu)   (Co)promotor  (keuzemenu)    Opmerking:  * Volgorde behouden in bijlages * Volgordenummer aanbrengen op bewijsstukken * BTW-plichtig = bedragen inclusief BTW</vt:lpstr>
      <vt:lpstr>PowerPoint-presentatie</vt:lpstr>
      <vt:lpstr>Financiële voortgangsrapportering|  Waarden lonen  Loonfiche personeelslid   bij indiensttreding bij project   (1ste mnd.)    bij wijzigingen van brutoloon   (mnd.wijziging)  Selectie dagkost = dagkost van bruto maandloon dat 1  trede lager staat dan hetgene vermeld op loonfiche   Opmerking:  * Voltijds brutoloon hanteren</vt:lpstr>
      <vt:lpstr>  </vt:lpstr>
      <vt:lpstr>Financiële voortgangsrapportering|  Tijdsregistratie   Overzicht activiteiten per halve dag  Per tabblad 1 persoon/maand   ‘1’ voor gedeclareerde dag + omschrijving activiteit  ‘0’ voor andere activiteiten + omschrijving = weekend,       verlof, niet PDPO   Opmerking:  * Voltijds brutoloon hanteren</vt:lpstr>
      <vt:lpstr>Financiële voortgangsrapportering|  Tijdsregistratie   Overzicht activiteiten per halve dag  Per tabblad 1 persoon/maand   ‘1’ voor gedeclareerde dag + omschrijving activiteit  ‘0’ voor andere activiteiten + omschrijving = weekend,       verlof, niet PDPO   Opmerking:  * Voltijds brutoloon hanteren</vt:lpstr>
      <vt:lpstr>Financiële voortgangsrapportering|  Loonberekening   Per personeelslid een subtotaal  1 maand per regel  Looncode (keuzemenu)   Aantal halve dagen zie tijdsregistratie    Kosten per promotor (automatisch ingevuld door verwijzing andere tabbladen)</vt:lpstr>
      <vt:lpstr>Financiële voortgangsrapportering|  Tijdsregistratie   Overzicht activiteiten per halve dag  Per tabblad 1 persoon/maand   ‘1’ voor gedeclareerde dag + omschrijving activiteit  ‘0’ voor andere activiteiten + omschrijving = weekend,       verlof, niet PDPO   Opmerking:  * Voltijds brutoloon hanteren</vt:lpstr>
      <vt:lpstr>Financiële voortgangsrapportering|  Aandachtspunten: * Controle lonen per declaratieperiode. Enkel stijgen in looncode is mogelijk. Looncode die men heeft bereikt blijft behouden ook bij een daling van het brutoloon volgens de loontabel </vt:lpstr>
      <vt:lpstr>Kosten- en betaalbewijzen|   Activiteiten binnen goedgekeurde aanvraag  Activiteiten binnen goedgekeurde projectperiode  (betaalbewijzen tot 3 maanden na projecteinde)  Kosten waarvoor ‘Wet op de overheidsopdrachten’ is    gevolgd</vt:lpstr>
      <vt:lpstr>Kosten- en betaalbewijzen|  Soorten kosten:  Investeringsuitgaven  Personeelskosten  Werkingskosten  Overheadkosten  Externe prestaties  Bijdragen in natura  Inkomsten</vt:lpstr>
      <vt:lpstr>Kosten- en betaalbewijzen|  Investeringsuitgaven = Kosten fundamenteel aan project  Handhaving 5 jaar na laatste uitbetaling   - Geen wijziging in aard of uitvoeringsvoorwaarden   - Geen wijziging die het gevolg is van een     verandering in de aard of van het beëindigen of    verplaatsen van een activiteit   - Niet naleven = terugvordering mogelijk</vt:lpstr>
      <vt:lpstr>Kosten- en betaalbewijzen|  Subsidiabel:  * Bouw of verbetering onroerende goederen + inrichting onroerende goederen * Aankoop machines/installaties * Erelonen van architecten, ingenieurs en adviseurs die rechtstreeks gelinkt zijn aan de investering of de onroerende goederen * Uitvoering landschapswerken * Aankoop multimediamateriaal * Uitvoering haalbaarheidsstudies en verkrijgen octrooien, licenties die rechtstreeks aan investeringen gekoppeld zijn  </vt:lpstr>
      <vt:lpstr>Kosten- en betaalbewijzen|  Non-subsidiabel: * Verwerving, inclusief leasing, van onroerende goederen * Huurkoop machines * Studies zonder realisaties   Bewijslast: * Factuur + Betaalbewijs * Tweedehands materiaal = Factuur + Betaalbewijs of Onkostennota met uittreksel kasboek/rekening</vt:lpstr>
      <vt:lpstr>Kosten- en betaalbewijzen|  Personeelskosten = Kosten personeel voor duur van het project en rechtstreeks betrokken bij het project   Non-subsidiabel:  * Supervisie * Extralegale voordelen * Beroepskleding * Verzekering B.A. * Aanwervingskosten * Ontslagvergoeding, opzeggingsvergoeding</vt:lpstr>
      <vt:lpstr>Kosten- en betaalbewijzen|  Werkingskosten  = Kosten materiaal/diensten voor duur van het project en rechtstreeks betrokken bij het project   Subsidiabel:  * Exploitatie * Opleiding * Betaald vrijwilligerswerk * PR * Verbruiksmaterialen, hulpgoederen, grondstoffen en gereedschappen met korte levensduur * Folders, brochure, gadgets, foto’s, website… * Activiteitenkosten * Kosten voor het gebruik gespecialiseerde apparatuur * Kilometervergoedingen specifiek i.k.v.h. project</vt:lpstr>
      <vt:lpstr>Kosten- en betaalbewijzen|  Non-subsidiabel:  * Distributie, marketing, reclame (tenzij vermeld in aanvraag) * Verhuur aan zichzelf * Computerkosten occasioneel gebruikt * Interne facturatie inzake onderzoekskosten van de bestaande basisuitrusting  Bewijslast: * Kastickets, facturen, onkostennota’s + betaalbewijs of kopie kasboek  Kasticket: leverancier, datum, prijs en goederen  Factuur: stempel, datum en handtekening leverancier  Kasboek: mogelijke opvraging door secretariaat,    beheersdienst of bij terreincontrole</vt:lpstr>
      <vt:lpstr>Kosten- en betaalbewijzen|  Overheadkosten (rechtstreeks gekoppeld aan personeelskosten) = Kosten verbonden aan werking personeelsleden van het project   Forfaitair % vastgelegd bij gunning  Max. (en standaard) 15%    Inbegrepen:    - Huur kantoren, gebouwen, vergaderlokaal   - Verwarming, verlichting, elektriciteit, gas, water   - Telefoon, internet, postzegels, verzending,    kantoorbenodigdheden, inkt, papier/kopieën,    onderhoud kantoren, onderhoud printer en PC   - Kleine reis- en verblijfskosten, km vergoeding   - Sociaal sec., boekhouding, juridisch advies     - Verzekering: b.a., brand</vt:lpstr>
      <vt:lpstr>Kosten- en betaalbewijzen|  Bewijslast: * Geen bewijslast</vt:lpstr>
      <vt:lpstr>Kosten- en betaalbewijzen|  Externe prestaties = Kosten voor de prestaties van externen (derden) verbonden aan het project  Subsidiabel: * Vergoedingen voor consulenten, ontwerpers, technisch advies… * Ondersteuning * Studies die verband houden met concrete actie binnen het project  Bewijslast: * Factuur + Betaalbewijs</vt:lpstr>
      <vt:lpstr>Kosten- en betaalbewijzen|  Bijdragen in natura  Subsidiabel: * Expliciet vermeld en goedgekeurd in aanvraag * Onbetaald vrijwilligerswerk, gekoppeld aan investering waarbij de materiaalkosten bewezen worden * Max. 20 euro per uur * Totaalbedrag mag maximaal 15% bedragen van totale projectkosten * Per vrijwilliger wordt een getekend registratieformulier meegestuurd</vt:lpstr>
      <vt:lpstr>Kosten- en betaalbewijzen|  Inkomsten  Raming inkomsten worden afgetrokken  = brutoprojectkosten – inkomsten = nettoprojectkost  Bewijslast: * Document met inkomsten en achterliggende berekeningen  Opmerking:  * Totale projectkost &lt; 50 000 euro: geen inkomsten in mindering brengen</vt:lpstr>
      <vt:lpstr>Kosten- en betaalbewijzen|  Niet declareerbare kosten  Recupereerbare BTW  Rollend materieel tenzij projectspecifiek  Reguliere kosten  Afschrijfkosten bestaande infrastructuur  Zaai- een pootgoed eenjarigen (LEADER)  Aankoop dieren (LEADER)  Uitbatingskosten na realisatie van de investering  Grote afbraakwerken  Boetes, interesten, bankkosten, heffingen, belastingen,  boetes, zitpenningen…. </vt:lpstr>
      <vt:lpstr>Kosten- en betaalbewijzen|  Aandachtspunten: * Interne facturatie: Subsidiabel bij bewijs van factuur of boekhoudkundige verwerking * Geen dubbele financiering of overfinanciering: niet cumuleerbaar met andere subsidies * Trekkingsrechten, steun aan de algemene werking, dotaties = eigen middelen * Acties voor het project: niet subsidiabel * Enkel bewezen kosten worden uitbetaald * Overschrijdingen kostenrubriek &gt; 10%: aanvragen projectaanpassing vóór de projectafloop bij de PG</vt:lpstr>
      <vt:lpstr>Bijkomende bewijsstukken|  Soorten bewijsstukken:  Verslagen  Aanwezigheidslijsten  Foto’s  …  </vt:lpstr>
      <vt:lpstr>Communicatieverplichtingen</vt:lpstr>
      <vt:lpstr>Communicatie|  Wat:  Communicatie over het project  Wanneer:  Min. gedurende de gehele projectperiode bij     alle publicaties, promomateriaal, werfborden,     infoborden, infoposters, filmpjes, persberichten,    presentaties, webpagina’s, enz.  Meer info: http://www.vlaanderen.be/pdpo   http://platteland.limburg.be </vt:lpstr>
      <vt:lpstr>Verplichte onderdelen OKW – Platteland+|  Logo Europa      Logo Vlaanderen + slagzin   Logo Provincie Limburg </vt:lpstr>
      <vt:lpstr>Verplichte onderdelen Leader|  Logo Leader   Logo Europa      Logo Vlaanderen + slagzin   Logo Provincie Limburg </vt:lpstr>
      <vt:lpstr>Voorlichtings-, communicatiemateriaal, website|  Inhoud:  Beschrijving project of actie   Nodige logo’s en slagzin   Verantwoordelijke uitgever   Link naar www.vlaanderen.be/pdpo   Link naar http://ec.europa.eu/agriculture   Link naar http://platteland.limburg.be  Wanneer: Tijdens de projectperiode   Opmerking: Bij professionele websites met een directe link tussen website en gesteunde actie, moet een korte beschrijving vermeld worden met de vermelding “met steun van ELFPO”</vt:lpstr>
      <vt:lpstr>Informatieposter|  Wat:   Min. A3 formaat  Inhoud: Beschrijving project of actie   Nodige logo’s en slagzin  Wanneer: Overheidssteun &gt; €10.000   Tijdens de projectperiode    Publiek zichtbare plaats</vt:lpstr>
      <vt:lpstr>Informatiebord|  Wat:   Min. A4 formaat  Inhoud: Beschrijving project of actie   Nodige logo’s en slagzin  Wanneer: Investeringsproject - Overheidssteun &gt; €50.000   Tijdens de projectperiode    Publiek zichtbare plaats</vt:lpstr>
      <vt:lpstr>Werfbord|  Wat:   Min. A3 formaat  Inhoud: Beschrijving project of actie   Belangrijkste doelstelling   Nodige logo’s en slagzin  Wanneer: Investerings-, infrastructuurproject &gt; €100.000   Tijdens de projectperiode – 5 jaar na project   Publiek zichtbare plaats   Opmerking: Tussen 0-3 maanden een tijdelijk werfbord, na 3 maanden een permanent werfbord</vt:lpstr>
      <vt:lpstr>Sancties|  Communicatierichtlijnen maken deel uit van de subsidievoorwaarden en zijn bindend en verplicht voor begunstigden   Gedeclareerde communicatiekanalen:   Niet of gedeeltelijke uitbetaling van gedeclareerde kosten   Overige communicatiekanalen:  Opschorting van betaling tot 3 maanden  Herhaling (na opschorting)   Reductie van 5% subsidie bij ontbrekende comm.   Reductie van 1% subsidie bij incorrecte comm.</vt:lpstr>
      <vt:lpstr>Wet op de overheidsopdrachten binnen declaraties</vt:lpstr>
      <vt:lpstr>Wetgevend kader|  * Wet inzake overheidsopdrachten van 17 juni 2016 * Wet betreffende de concessie overeenkomsten van 17 juni 2016 * Wet betreffende de motivering, de informatie en de rechtsmiddelen inzake overheidsopdrachten, bepaalde opdrachten voor werken, leveringen en diensten en concessies van 17 juni 2013 * KB plaatsing overheidsopdrachten in de klassieke sectoren van 18 april 2017  * KB plaatsing overheidsopdrachten in de speciale sectoren van 18 juni 2017  * KB tot bepaling van de algemene uitvoeringsregels van de overheidsopdrachten van 14 januari 2013 met bijlagen algemene uitvoeringsregels * KB betreffende de plaatsing en de algemene uitvoeringsregels van de concessieovereenkomsten van 25 juni 2017 </vt:lpstr>
      <vt:lpstr>Toepassingsgebied|  A. Overheid: * de Staat, de Gemeenschappen, de Gewesten, de provincies, de gemeenten * de organismen van openbaar nut * de publiekrechtelijke verenigingen * de openbare centra voor maatschappelijk welzijn * de kerkfabrieken en de instellingen die belast zijn met het beheer van de temporaliën van de erkende erediensten * de provinciale ontwikkelingsmaatschappijen * de polders en wateringen * de ruilverkavelingscomités </vt:lpstr>
      <vt:lpstr>Toepassingsgebied|  B. Organisaties die cumulatief aan drie voorwaarden voldoen * Eerste criterium: doel van algemeen belang en niet van industriële of commerciële aard * Tweede criterium: rechtspersoonlijkheid * Derde criterium: overwegende overheidsinvloed  Er is een overwegende overheidsinvloed wanneer:   * ofwel meer dan de helft gefinancierd worden door de overheden   * ofwel het beheer onderworpen is aan toezicht van die overheden  * ofwel de leden van de directie, van de raad van bestuur of van  de raad van toezicht voor meer dan de helft door die overheden  of overheidsinstellingen zijn aangewezen.   C. Vereniging bestaande uit één of meer aanbestedende overheden zoals bedoeld in A en B </vt:lpstr>
      <vt:lpstr>Toepassingsgebied|  D. Privaatrechtelijke organisaties voor bepaalde gesubsidieerde opdrachten  Wanneer cumulatief aan volgende voorwaarden is voldaan:  * de opdracht wordt rechtstreeks voor meer dan 50%  gesubsidieerd door de overheid  * het geraamde bedrag van de opdracht excl. BTW is gelijk aan of  groter dan de Europese drempel  * het betreft:  “opdrachten van werken”  “opdrachten van diensten”  </vt:lpstr>
      <vt:lpstr>Bedragen|  WOO van toepassing op alle bedragen &gt; bewijs kunnen leveren dat meerdere offertes werden gevraagd = “opdracht met aangenomen of aanvaarde factuur” voor bedragen tot 30.000 EUR excl. BTW   Opmerking: Vanaf 2.500 bewijsstukken toevoegen aan plattelandsloket    Europese drempels:  * Werken: 5.350.000 EUR exclusief BTW  * Leveringen: 214.000 EUR exclusief BTW  * Diensten: 214.000 EUR exclusief BTW  </vt:lpstr>
      <vt:lpstr>Aantal uit te nodigen kandidaten|  Het vereiste minimum aantal kandidaten slaat op het uitnodigen tot het indienen van een offerte.   Respectievelijk 5 (niet-openbare procedure) of 3 kandidaten uitnodigen.   </vt:lpstr>
      <vt:lpstr>Minimumtermijnen|                </vt:lpstr>
      <vt:lpstr>Gunning|     De opdracht wordt gegund aan de economisch meest voordelige offerte.   Hiervoor kunnen naar keuze volgende criteria gebruikt worden:  * Prijs  * Kosten (ruimer dan prijs, bv. levenscycluskosten)  * Beste prijs-kwaliteitsverhouding op basis van   i. Prijs OF kosten   ii. Andere criteria bv. technische kwaliteit,     milieukenmerken, ervaring van het personeel voor    uitvoering, innovatie, sociale aspecten, leveringstermijn  Opmerking: Gunningsverslag opmaken   </vt:lpstr>
      <vt:lpstr>Te verstrekken gegevens|     Indien de wet op de overheidsopdrachten van toepassing is, dan dienen alle relevante gunningsstukken te worden bezorgd.   Dit betreft minimaal: * een kopie van de publicatie van de aankondiging (nationaal en desgevallend Europees) * het bestek (minimaal gedeelte algemene bepalingen) * proces-verbaal van opening offertes * het gunningsverslag * de gunningsbeslissing * de toewijzingsbrief * de eindafrekening * desgevallend motivatie gebruik uitzonderingsgevallen </vt:lpstr>
      <vt:lpstr>Financiële correcties|     Indien de gunning niet gebeurd is conform de wet op de overheidsopdrachten, kan de ELFPO-subsidie niet volledig worden uitbetaald.   Er zal een financiële correctie worden uitgevoerd, die naargelang de ernst van inbreuk kan oplopen tot 100%.   </vt:lpstr>
      <vt:lpstr>Declaraties via plattelandsloket</vt:lpstr>
      <vt:lpstr>Wijzigingen plattelandsloket|  Toevoeging tabblad vragen Toevoeging tabblad overheidsopdrachten Aanpassing tabblad declaratie</vt:lpstr>
      <vt:lpstr>Wijzigingen plattelandsloket|  Toevoeging tabblad vragen  Is de BTW terugvorderbaar voor dit project?  Is uw organisatie onderworpen aan de WOO?  Opmerking:  * Vragen voor promotor en copromotor * Jaarlijks in te vullen</vt:lpstr>
      <vt:lpstr>PowerPoint-presentatie</vt:lpstr>
      <vt:lpstr>Wijzigingen plattelandsloket|  Toevoeging tabblad overheidsopdrachten  Opdrachten vanaf €2.500  2 fasen: opdracht indienen + factuur koppelen       </vt:lpstr>
      <vt:lpstr>PowerPoint-presentatie</vt:lpstr>
      <vt:lpstr>PowerPoint-presentatie</vt:lpstr>
      <vt:lpstr>Wijzigingen plattelandsloket|  Aanpassing tabblad declaratie  Geen wijziging inhoudelijk voortgangsrapport  Geen wijziging communicatie  Geen wijziging loonberekening + tijdsregistratie   Wijziging kosten en betaalbewijzen   &gt; kosten ‘facturen’ toevoegen = 2 opties</vt:lpstr>
      <vt:lpstr>PowerPoint-presentatie</vt:lpstr>
      <vt:lpstr>PowerPoint-presentatie</vt:lpstr>
      <vt:lpstr>PowerPoint-presentatie</vt:lpstr>
      <vt:lpstr>Wijzigingen plattelandsloket|  Wijziging kosten en betaalbewijzen    Opmerking: * De schrijfwijze van de (co)promotor moet overeenkomen * Voor kosten die over een periode ingediend worden wordt er een begin- en einddatum vermeld in de respectievelijke kolommen * Het loket geeft foutmeldingen wanneer gegevens niet overeenkomen met de aangevraagde gegevens * Lege rijen in de template geven foutmeldingen * Er worden geen andere tabbladen of gegevens gekopieerd naar het e-loket * Bij kopiëren en plakken worden bestaande gegevens in het loket niet overschreven</vt:lpstr>
      <vt:lpstr>Contactgegevens|  Leader Haspengouw  Davy Froyen     Davy.Froyen@limburg.be     011|23 74 18  Leader Kempen&amp;Maasland Karel Leysen     Karel.Leysen@limburg.be     011|23 74 22  OKW – Platteland+  Jan Noelmans     Jan.Noelmans@limburg.be     011|23 74 42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Stuurgroep ‘Ondersteunen van voorzieningen in kleine dorpskernen’</dc:title>
  <dc:creator>Froyen Davy</dc:creator>
  <cp:lastModifiedBy>Froyen Davy</cp:lastModifiedBy>
  <cp:revision>90</cp:revision>
  <cp:lastPrinted>2020-02-14T15:36:58Z</cp:lastPrinted>
  <dcterms:created xsi:type="dcterms:W3CDTF">2017-01-05T09:19:25Z</dcterms:created>
  <dcterms:modified xsi:type="dcterms:W3CDTF">2020-02-19T12:07:40Z</dcterms:modified>
</cp:coreProperties>
</file>